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334" r:id="rId21"/>
    <p:sldId id="335" r:id="rId22"/>
    <p:sldId id="336"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5033" autoAdjust="0"/>
  </p:normalViewPr>
  <p:slideViewPr>
    <p:cSldViewPr snapToGrid="0" snapToObjects="1">
      <p:cViewPr varScale="1">
        <p:scale>
          <a:sx n="78" d="100"/>
          <a:sy n="78" d="100"/>
        </p:scale>
        <p:origin x="108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9923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Diego-Asturiano/Data_Science_Capstone_Falcon9_SpaceX_Launch/blob/97debc8c469fb2301999bc7af02e6168c285020a/1.3%20Data%20wrangling.ipynb" TargetMode="External"/><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iego-Asturiano/Data_Science_Capstone_Falcon9_SpaceX_Launch/blob/666c475415295fdc01b0778dfb7fff901c8e4c0f/2.2%20EDA%20Using%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iego-Asturiano/Data_Science_Capstone_Falcon9_SpaceX_Launch/blob/666c475415295fdc01b0778dfb7fff901c8e4c0f/3.1%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iego-Asturiano/Data_Science_Capstone_Falcon9_SpaceX_Launch/blob/666c475415295fdc01b0778dfb7fff901c8e4c0f/3.2%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iego-Asturiano/Data_Science_Capstone_Falcon9_SpaceX_Launch/blob/666c475415295fdc01b0778dfb7fff901c8e4c0f/4.%20Machine%20Learning%20Prediction.ipynb" TargetMode="Externa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Diego-Asturiano/Data_Science_Capstone_Falcon9_SpaceX_Launch/blob/97debc8c469fb2301999bc7af02e6168c285020a/1.1%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Diego-Asturiano/Data_Science_Capstone_Falcon9_SpaceX_Launch/blob/97debc8c469fb2301999bc7af02e6168c285020a/1.2%20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Diego Asturiano Calva</a:t>
            </a:r>
          </a:p>
          <a:p>
            <a:r>
              <a:rPr lang="en-US" dirty="0">
                <a:solidFill>
                  <a:schemeClr val="bg2"/>
                </a:solidFill>
                <a:latin typeface="Abadi" panose="020B0604020104020204" pitchFamily="34" charset="0"/>
                <a:ea typeface="SF Pro" pitchFamily="2" charset="0"/>
                <a:cs typeface="SF Pro" pitchFamily="2" charset="0"/>
              </a:rPr>
              <a:t>16-05-2025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3583" y="1380966"/>
            <a:ext cx="6494389" cy="5314474"/>
          </a:xfrm>
          <a:prstGeom prst="rect">
            <a:avLst/>
          </a:prstGeom>
        </p:spPr>
        <p:txBody>
          <a:bodyPr/>
          <a:lstStyle/>
          <a:p>
            <a:r>
              <a:rPr lang="en-US" sz="1800" dirty="0">
                <a:solidFill>
                  <a:schemeClr val="accent3">
                    <a:lumMod val="25000"/>
                  </a:schemeClr>
                </a:solidFill>
                <a:latin typeface="Abadi" panose="020B0604020104020204" pitchFamily="34" charset="0"/>
              </a:rPr>
              <a:t>The Exploratory Data Analysis (EDA) was performed to find some patterns in the data and determine what would be the label for supervised model training.</a:t>
            </a:r>
          </a:p>
          <a:p>
            <a:r>
              <a:rPr lang="en-US" sz="1800" dirty="0">
                <a:solidFill>
                  <a:schemeClr val="accent3">
                    <a:lumMod val="25000"/>
                  </a:schemeClr>
                </a:solidFill>
                <a:latin typeface="Abadi" panose="020B0604020104020204" pitchFamily="34" charset="0"/>
              </a:rPr>
              <a:t>The Space X data set from the previous section is loaded. The percentage of missing values for each attribute was identified and calculated.</a:t>
            </a:r>
          </a:p>
          <a:p>
            <a:r>
              <a:rPr lang="en-US" sz="1800" dirty="0">
                <a:solidFill>
                  <a:schemeClr val="accent3">
                    <a:lumMod val="25000"/>
                  </a:schemeClr>
                </a:solidFill>
                <a:latin typeface="Abadi" panose="020B0604020104020204" pitchFamily="34" charset="0"/>
              </a:rPr>
              <a:t>The following calculations were made:</a:t>
            </a:r>
          </a:p>
          <a:p>
            <a:pPr lvl="1"/>
            <a:r>
              <a:rPr lang="en-US" sz="1800" b="0" i="0" dirty="0">
                <a:effectLst/>
                <a:latin typeface="Abadi" panose="020B0604020104020204" pitchFamily="34" charset="0"/>
              </a:rPr>
              <a:t>Calculate the number of launches on each site</a:t>
            </a:r>
          </a:p>
          <a:p>
            <a:pPr lvl="1"/>
            <a:r>
              <a:rPr lang="en-US" sz="1800" b="0" i="0" dirty="0">
                <a:effectLst/>
                <a:latin typeface="Abadi" panose="020B0604020104020204" pitchFamily="34" charset="0"/>
              </a:rPr>
              <a:t>Calculate the number and occurrence of each orbit</a:t>
            </a:r>
          </a:p>
          <a:p>
            <a:pPr lvl="1"/>
            <a:r>
              <a:rPr lang="en-US" sz="1800" b="0" i="0" dirty="0">
                <a:effectLst/>
                <a:latin typeface="Abadi" panose="020B0604020104020204" pitchFamily="34" charset="0"/>
              </a:rPr>
              <a:t>Calculate the number and occurrence of mission outcome of the orbits</a:t>
            </a:r>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Finally, a landing result tag was created from the Result column.</a:t>
            </a:r>
          </a:p>
          <a:p>
            <a:r>
              <a:rPr lang="en-US" sz="1800" dirty="0">
                <a:solidFill>
                  <a:schemeClr val="accent3">
                    <a:lumMod val="25000"/>
                  </a:schemeClr>
                </a:solidFill>
                <a:latin typeface="Abadi" panose="020B0604020104020204" pitchFamily="34" charset="0"/>
              </a:rPr>
              <a:t>GitHub URL of data wrangling related notebooks:</a:t>
            </a:r>
            <a:endParaRPr lang="en-US" sz="1800" dirty="0">
              <a:latin typeface="Abadi" panose="020B0604020104020204" pitchFamily="34" charset="0"/>
            </a:endParaRPr>
          </a:p>
          <a:p>
            <a:pPr marL="457200" lvl="1" indent="0">
              <a:buNone/>
            </a:pPr>
            <a:r>
              <a:rPr lang="en-US" sz="1800" dirty="0">
                <a:solidFill>
                  <a:schemeClr val="accent1"/>
                </a:solidFill>
                <a:latin typeface="Abadi" panose="020B0604020104020204" pitchFamily="34" charset="0"/>
                <a:hlinkClick r:id="rId3"/>
              </a:rPr>
              <a:t>https://github.com/Diego-Asturiano/Data_Science_Capstone_Falcon9_SpaceX_Launch/blob/97debc8c469fb2301999bc7af02e6168c285020a/1.3%20Data%20wrangling.ipynb</a:t>
            </a:r>
            <a:endParaRPr lang="en-US" sz="1800" dirty="0">
              <a:solidFill>
                <a:schemeClr val="accent1"/>
              </a:solidFill>
              <a:latin typeface="Abadi" panose="020B0604020104020204" pitchFamily="34" charset="0"/>
            </a:endParaRPr>
          </a:p>
          <a:p>
            <a:pPr marL="457200" lvl="1" indent="0">
              <a:buNone/>
            </a:pPr>
            <a:endParaRPr lang="en-US" sz="1800" dirty="0">
              <a:solidFill>
                <a:schemeClr val="accent1"/>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Imagen 6">
            <a:extLst>
              <a:ext uri="{FF2B5EF4-FFF2-40B4-BE49-F238E27FC236}">
                <a16:creationId xmlns:a16="http://schemas.microsoft.com/office/drawing/2014/main" id="{CE004338-91B3-97A2-EC71-1C50BC93C145}"/>
              </a:ext>
            </a:extLst>
          </p:cNvPr>
          <p:cNvPicPr>
            <a:picLocks noChangeAspect="1"/>
          </p:cNvPicPr>
          <p:nvPr/>
        </p:nvPicPr>
        <p:blipFill>
          <a:blip r:embed="rId4"/>
          <a:stretch>
            <a:fillRect/>
          </a:stretch>
        </p:blipFill>
        <p:spPr>
          <a:xfrm>
            <a:off x="400871" y="1380966"/>
            <a:ext cx="2149026" cy="3314987"/>
          </a:xfrm>
          <a:prstGeom prst="rect">
            <a:avLst/>
          </a:prstGeom>
        </p:spPr>
      </p:pic>
      <p:pic>
        <p:nvPicPr>
          <p:cNvPr id="10" name="Imagen 9">
            <a:extLst>
              <a:ext uri="{FF2B5EF4-FFF2-40B4-BE49-F238E27FC236}">
                <a16:creationId xmlns:a16="http://schemas.microsoft.com/office/drawing/2014/main" id="{F487523B-D36A-763B-A20D-C7478A709742}"/>
              </a:ext>
            </a:extLst>
          </p:cNvPr>
          <p:cNvPicPr>
            <a:picLocks noChangeAspect="1"/>
          </p:cNvPicPr>
          <p:nvPr/>
        </p:nvPicPr>
        <p:blipFill>
          <a:blip r:embed="rId5"/>
          <a:stretch>
            <a:fillRect/>
          </a:stretch>
        </p:blipFill>
        <p:spPr>
          <a:xfrm>
            <a:off x="2620837" y="1380967"/>
            <a:ext cx="2067406" cy="1102136"/>
          </a:xfrm>
          <a:prstGeom prst="rect">
            <a:avLst/>
          </a:prstGeom>
        </p:spPr>
      </p:pic>
      <p:pic>
        <p:nvPicPr>
          <p:cNvPr id="12" name="Imagen 11">
            <a:extLst>
              <a:ext uri="{FF2B5EF4-FFF2-40B4-BE49-F238E27FC236}">
                <a16:creationId xmlns:a16="http://schemas.microsoft.com/office/drawing/2014/main" id="{CB09EF7D-61AA-6E66-F975-E0DB8F090F19}"/>
              </a:ext>
            </a:extLst>
          </p:cNvPr>
          <p:cNvPicPr>
            <a:picLocks noChangeAspect="1"/>
          </p:cNvPicPr>
          <p:nvPr/>
        </p:nvPicPr>
        <p:blipFill>
          <a:blip r:embed="rId6"/>
          <a:stretch>
            <a:fillRect/>
          </a:stretch>
        </p:blipFill>
        <p:spPr>
          <a:xfrm>
            <a:off x="2620837" y="2546928"/>
            <a:ext cx="1708374" cy="2149026"/>
          </a:xfrm>
          <a:prstGeom prst="rect">
            <a:avLst/>
          </a:prstGeom>
        </p:spPr>
      </p:pic>
      <p:pic>
        <p:nvPicPr>
          <p:cNvPr id="14" name="Imagen 13">
            <a:extLst>
              <a:ext uri="{FF2B5EF4-FFF2-40B4-BE49-F238E27FC236}">
                <a16:creationId xmlns:a16="http://schemas.microsoft.com/office/drawing/2014/main" id="{6E0A7776-B7B7-CC50-8771-575E19AAA58B}"/>
              </a:ext>
            </a:extLst>
          </p:cNvPr>
          <p:cNvPicPr>
            <a:picLocks noChangeAspect="1"/>
          </p:cNvPicPr>
          <p:nvPr/>
        </p:nvPicPr>
        <p:blipFill>
          <a:blip r:embed="rId7"/>
          <a:stretch>
            <a:fillRect/>
          </a:stretch>
        </p:blipFill>
        <p:spPr>
          <a:xfrm>
            <a:off x="400871" y="4797554"/>
            <a:ext cx="3023978" cy="1844220"/>
          </a:xfrm>
          <a:prstGeom prst="rect">
            <a:avLst/>
          </a:prstGeom>
        </p:spPr>
      </p:pic>
      <p:pic>
        <p:nvPicPr>
          <p:cNvPr id="18" name="Imagen 17">
            <a:extLst>
              <a:ext uri="{FF2B5EF4-FFF2-40B4-BE49-F238E27FC236}">
                <a16:creationId xmlns:a16="http://schemas.microsoft.com/office/drawing/2014/main" id="{62063107-84B2-901A-266B-ED8D29C66192}"/>
              </a:ext>
            </a:extLst>
          </p:cNvPr>
          <p:cNvPicPr>
            <a:picLocks noChangeAspect="1"/>
          </p:cNvPicPr>
          <p:nvPr/>
        </p:nvPicPr>
        <p:blipFill>
          <a:blip r:embed="rId8"/>
          <a:stretch>
            <a:fillRect/>
          </a:stretch>
        </p:blipFill>
        <p:spPr>
          <a:xfrm>
            <a:off x="3493114" y="4797554"/>
            <a:ext cx="836097" cy="56345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223109" cy="512143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In this section we created scatter and bar charts with Python to analyze data in a Pandas data frame. We performed exploratory data analysis by manipulating data in a Pandas data frame and executed SQL queries to select and sort data.</a:t>
            </a:r>
          </a:p>
          <a:p>
            <a:pPr lvl="1">
              <a:lnSpc>
                <a:spcPct val="100000"/>
              </a:lnSpc>
              <a:spcBef>
                <a:spcPts val="1400"/>
              </a:spcBef>
            </a:pPr>
            <a:r>
              <a:rPr lang="en-US" sz="1600" b="0" i="0" dirty="0">
                <a:effectLst/>
                <a:latin typeface="Abadi" panose="020B0604020104020204" pitchFamily="34" charset="0"/>
              </a:rPr>
              <a:t>Visualize the relationship between Flight Number and Launch Site. Scatterplot</a:t>
            </a:r>
          </a:p>
          <a:p>
            <a:pPr lvl="1">
              <a:lnSpc>
                <a:spcPct val="100000"/>
              </a:lnSpc>
              <a:spcBef>
                <a:spcPts val="1400"/>
              </a:spcBef>
            </a:pPr>
            <a:r>
              <a:rPr lang="en-US" sz="1600" b="0" i="0" dirty="0">
                <a:effectLst/>
                <a:latin typeface="Abadi" panose="020B0604020104020204" pitchFamily="34" charset="0"/>
              </a:rPr>
              <a:t>Visualize the relationship between Payload Mass and Launch Site - Scatterplot</a:t>
            </a:r>
          </a:p>
          <a:p>
            <a:pPr lvl="1">
              <a:lnSpc>
                <a:spcPct val="100000"/>
              </a:lnSpc>
              <a:spcBef>
                <a:spcPts val="1400"/>
              </a:spcBef>
            </a:pPr>
            <a:r>
              <a:rPr lang="en-US" sz="1600" b="0" i="0" dirty="0">
                <a:effectLst/>
                <a:latin typeface="Abadi" panose="020B0604020104020204" pitchFamily="34" charset="0"/>
              </a:rPr>
              <a:t>Visualize the relationship between success rate of each orbit type - bar plot</a:t>
            </a:r>
          </a:p>
          <a:p>
            <a:pPr lvl="1">
              <a:lnSpc>
                <a:spcPct val="100000"/>
              </a:lnSpc>
              <a:spcBef>
                <a:spcPts val="1400"/>
              </a:spcBef>
            </a:pPr>
            <a:r>
              <a:rPr lang="en-US" sz="1600" b="0" i="0" dirty="0">
                <a:effectLst/>
                <a:latin typeface="Abadi" panose="020B0604020104020204" pitchFamily="34" charset="0"/>
              </a:rPr>
              <a:t>Visualize the relationship between Flight Number and Orbit type – Scatterplot</a:t>
            </a:r>
          </a:p>
          <a:p>
            <a:pPr lvl="1">
              <a:lnSpc>
                <a:spcPct val="100000"/>
              </a:lnSpc>
              <a:spcBef>
                <a:spcPts val="1400"/>
              </a:spcBef>
            </a:pPr>
            <a:r>
              <a:rPr lang="en-US" sz="1600" b="0" i="0" dirty="0">
                <a:effectLst/>
                <a:latin typeface="Abadi" panose="020B0604020104020204" pitchFamily="34" charset="0"/>
              </a:rPr>
              <a:t>Visualize the relationship between Payload Mass and Orbit type - Scatterplot</a:t>
            </a:r>
          </a:p>
          <a:p>
            <a:pPr lvl="1">
              <a:lnSpc>
                <a:spcPct val="100000"/>
              </a:lnSpc>
              <a:spcBef>
                <a:spcPts val="1400"/>
              </a:spcBef>
            </a:pPr>
            <a:r>
              <a:rPr lang="en-US" sz="1600" b="0" i="0" dirty="0">
                <a:effectLst/>
                <a:latin typeface="Abadi" panose="020B0604020104020204" pitchFamily="34" charset="0"/>
              </a:rPr>
              <a:t>Visualize the launch success yearly trend – Line Plot</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of EDA with data visualization notebook:</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https://github.com/Diego-Asturiano/Data_Science_Capstone_Falcon9_SpaceX_Launch/blob/666c475415295fdc01b0778dfb7fff901c8e4c0f/2.2%20EDA%20Using%20Pandas%20and%20Matplotlib.ipynb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9846"/>
            <a:ext cx="10515600" cy="5344953"/>
          </a:xfrm>
          <a:prstGeom prst="rect">
            <a:avLst/>
          </a:prstGeom>
        </p:spPr>
        <p:txBody>
          <a:bodyPr lIns="91440" tIns="45720" rIns="91440" bIns="45720" anchor="t"/>
          <a:lstStyle/>
          <a:p>
            <a:pPr>
              <a:lnSpc>
                <a:spcPct val="100000"/>
              </a:lnSpc>
              <a:spcBef>
                <a:spcPts val="1400"/>
              </a:spcBef>
            </a:pPr>
            <a:r>
              <a:rPr lang="en-US" sz="1600" b="0" i="0" dirty="0">
                <a:effectLst/>
                <a:latin typeface="Abadi" panose="020B0604020104020204" pitchFamily="34" charset="0"/>
              </a:rPr>
              <a:t>Load the dataset into the corresponding table in a Db2 database.</a:t>
            </a:r>
          </a:p>
          <a:p>
            <a:pPr marL="342900" indent="-342900">
              <a:lnSpc>
                <a:spcPct val="100000"/>
              </a:lnSpc>
              <a:spcBef>
                <a:spcPts val="1400"/>
              </a:spcBef>
              <a:buFont typeface="+mj-lt"/>
              <a:buAutoNum type="arabicPeriod"/>
            </a:pPr>
            <a:endParaRPr lang="en-US" sz="1600" dirty="0">
              <a:latin typeface="Abadi" panose="020B0604020104020204" pitchFamily="34" charset="0"/>
            </a:endParaRPr>
          </a:p>
          <a:p>
            <a:pPr marL="342900" indent="-342900">
              <a:lnSpc>
                <a:spcPct val="100000"/>
              </a:lnSpc>
              <a:spcBef>
                <a:spcPts val="1400"/>
              </a:spcBef>
              <a:buFont typeface="+mj-lt"/>
              <a:buAutoNum type="arabicPeriod"/>
            </a:pPr>
            <a:endParaRPr lang="en-US" sz="1600" b="0" i="0" dirty="0">
              <a:effectLst/>
              <a:latin typeface="Abadi" panose="020B0604020104020204" pitchFamily="34" charset="0"/>
            </a:endParaRPr>
          </a:p>
          <a:p>
            <a:pPr marL="342900" indent="-342900">
              <a:lnSpc>
                <a:spcPct val="100000"/>
              </a:lnSpc>
              <a:spcBef>
                <a:spcPts val="1400"/>
              </a:spcBef>
              <a:buFont typeface="+mj-lt"/>
              <a:buAutoNum type="arabicPeriod"/>
            </a:pPr>
            <a:r>
              <a:rPr lang="en-US" sz="1600" b="0" i="0" dirty="0">
                <a:effectLst/>
                <a:latin typeface="Abadi" panose="020B0604020104020204" pitchFamily="34" charset="0"/>
              </a:rPr>
              <a:t>Display the names of the unique launch sites in the space mission</a:t>
            </a:r>
            <a:r>
              <a:rPr lang="en-US" sz="1600" b="0" i="0" dirty="0">
                <a:solidFill>
                  <a:srgbClr val="0D47A1"/>
                </a:solidFill>
                <a:effectLst/>
                <a:latin typeface="Abadi" panose="020B0604020104020204" pitchFamily="34" charset="0"/>
              </a:rPr>
              <a:t>.</a:t>
            </a:r>
          </a:p>
          <a:p>
            <a:pPr marL="342900" indent="-342900">
              <a:lnSpc>
                <a:spcPct val="100000"/>
              </a:lnSpc>
              <a:spcBef>
                <a:spcPts val="1400"/>
              </a:spcBef>
              <a:buFont typeface="+mj-lt"/>
              <a:buAutoNum type="arabicPeriod"/>
            </a:pPr>
            <a:endParaRPr lang="en-US" sz="1600" dirty="0">
              <a:solidFill>
                <a:srgbClr val="0D47A1"/>
              </a:solidFill>
              <a:latin typeface="Abadi" panose="020B0604020104020204" pitchFamily="34" charset="0"/>
            </a:endParaRPr>
          </a:p>
          <a:p>
            <a:pPr marL="342900" indent="-342900">
              <a:lnSpc>
                <a:spcPct val="100000"/>
              </a:lnSpc>
              <a:spcBef>
                <a:spcPts val="1400"/>
              </a:spcBef>
              <a:buFont typeface="+mj-lt"/>
              <a:buAutoNum type="arabicPeriod"/>
            </a:pPr>
            <a:endParaRPr lang="en-US" sz="1600" dirty="0">
              <a:solidFill>
                <a:srgbClr val="0D47A1"/>
              </a:solidFill>
              <a:latin typeface="Abadi" panose="020B0604020104020204" pitchFamily="34" charset="0"/>
            </a:endParaRPr>
          </a:p>
          <a:p>
            <a:pPr marL="342900" indent="-342900">
              <a:lnSpc>
                <a:spcPct val="100000"/>
              </a:lnSpc>
              <a:spcBef>
                <a:spcPts val="1400"/>
              </a:spcBef>
              <a:buFont typeface="+mj-lt"/>
              <a:buAutoNum type="arabicPeriod"/>
            </a:pPr>
            <a:endParaRPr lang="en-US" sz="1600" dirty="0">
              <a:solidFill>
                <a:srgbClr val="0D47A1"/>
              </a:solidFill>
              <a:latin typeface="Abadi" panose="020B0604020104020204" pitchFamily="34" charset="0"/>
            </a:endParaRPr>
          </a:p>
          <a:p>
            <a:pPr marL="342900" indent="-342900">
              <a:lnSpc>
                <a:spcPct val="100000"/>
              </a:lnSpc>
              <a:spcBef>
                <a:spcPts val="1400"/>
              </a:spcBef>
              <a:buFont typeface="+mj-lt"/>
              <a:buAutoNum type="arabicPeriod"/>
            </a:pPr>
            <a:r>
              <a:rPr lang="en-US" sz="1600" b="0" i="0" dirty="0">
                <a:effectLst/>
                <a:latin typeface="Abadi" panose="020B0604020104020204" pitchFamily="34" charset="0"/>
              </a:rPr>
              <a:t>Display 5 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n 5">
            <a:extLst>
              <a:ext uri="{FF2B5EF4-FFF2-40B4-BE49-F238E27FC236}">
                <a16:creationId xmlns:a16="http://schemas.microsoft.com/office/drawing/2014/main" id="{89A4FD0E-2999-1406-31A5-8F2BEE49685E}"/>
              </a:ext>
            </a:extLst>
          </p:cNvPr>
          <p:cNvPicPr>
            <a:picLocks noChangeAspect="1"/>
          </p:cNvPicPr>
          <p:nvPr/>
        </p:nvPicPr>
        <p:blipFill>
          <a:blip r:embed="rId3"/>
          <a:stretch>
            <a:fillRect/>
          </a:stretch>
        </p:blipFill>
        <p:spPr>
          <a:xfrm>
            <a:off x="770010" y="1615396"/>
            <a:ext cx="8597510" cy="871637"/>
          </a:xfrm>
          <a:prstGeom prst="rect">
            <a:avLst/>
          </a:prstGeom>
        </p:spPr>
      </p:pic>
      <p:pic>
        <p:nvPicPr>
          <p:cNvPr id="8" name="Imagen 7">
            <a:extLst>
              <a:ext uri="{FF2B5EF4-FFF2-40B4-BE49-F238E27FC236}">
                <a16:creationId xmlns:a16="http://schemas.microsoft.com/office/drawing/2014/main" id="{7ADD9DD9-F279-AD5E-39AE-732B8367FF6A}"/>
              </a:ext>
            </a:extLst>
          </p:cNvPr>
          <p:cNvPicPr>
            <a:picLocks noChangeAspect="1"/>
          </p:cNvPicPr>
          <p:nvPr/>
        </p:nvPicPr>
        <p:blipFill>
          <a:blip r:embed="rId4"/>
          <a:srcRect t="46960"/>
          <a:stretch/>
        </p:blipFill>
        <p:spPr>
          <a:xfrm>
            <a:off x="770011" y="2958963"/>
            <a:ext cx="8597510" cy="1115677"/>
          </a:xfrm>
          <a:prstGeom prst="rect">
            <a:avLst/>
          </a:prstGeom>
        </p:spPr>
      </p:pic>
      <p:pic>
        <p:nvPicPr>
          <p:cNvPr id="11" name="Imagen 10">
            <a:extLst>
              <a:ext uri="{FF2B5EF4-FFF2-40B4-BE49-F238E27FC236}">
                <a16:creationId xmlns:a16="http://schemas.microsoft.com/office/drawing/2014/main" id="{69034EAC-DB4D-1CDE-2001-9E83A8E7B3AA}"/>
              </a:ext>
            </a:extLst>
          </p:cNvPr>
          <p:cNvPicPr>
            <a:picLocks noChangeAspect="1"/>
          </p:cNvPicPr>
          <p:nvPr/>
        </p:nvPicPr>
        <p:blipFill>
          <a:blip r:embed="rId5"/>
          <a:srcRect t="25718"/>
          <a:stretch/>
        </p:blipFill>
        <p:spPr>
          <a:xfrm>
            <a:off x="770011" y="4604717"/>
            <a:ext cx="8729589" cy="207486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F8A2BA3-C858-DA54-1F40-1A2EFC8340A7}"/>
            </a:ext>
          </a:extLst>
        </p:cNvPr>
        <p:cNvGrpSpPr/>
        <p:nvPr/>
      </p:nvGrpSpPr>
      <p:grpSpPr>
        <a:xfrm>
          <a:off x="0" y="0"/>
          <a:ext cx="0" cy="0"/>
          <a:chOff x="0" y="0"/>
          <a:chExt cx="0" cy="0"/>
        </a:xfrm>
      </p:grpSpPr>
      <p:sp>
        <p:nvSpPr>
          <p:cNvPr id="25" name="Content Placeholder 4">
            <a:extLst>
              <a:ext uri="{FF2B5EF4-FFF2-40B4-BE49-F238E27FC236}">
                <a16:creationId xmlns:a16="http://schemas.microsoft.com/office/drawing/2014/main" id="{34EF1B87-339C-5E0E-17F6-818D48568984}"/>
              </a:ext>
            </a:extLst>
          </p:cNvPr>
          <p:cNvSpPr txBox="1">
            <a:spLocks/>
          </p:cNvSpPr>
          <p:nvPr/>
        </p:nvSpPr>
        <p:spPr>
          <a:xfrm>
            <a:off x="6278880" y="1288989"/>
            <a:ext cx="5669280" cy="534549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3.</a:t>
            </a:r>
            <a:r>
              <a:rPr lang="en-US" sz="2200" dirty="0">
                <a:solidFill>
                  <a:schemeClr val="accent3">
                    <a:lumMod val="25000"/>
                  </a:schemeClr>
                </a:solidFill>
                <a:latin typeface="Abadi"/>
              </a:rPr>
              <a:t>                          </a:t>
            </a:r>
            <a:r>
              <a:rPr lang="en-US" sz="1600" dirty="0">
                <a:solidFill>
                  <a:schemeClr val="accent3">
                    <a:lumMod val="25000"/>
                  </a:schemeClr>
                </a:solidFill>
                <a:latin typeface="Abadi"/>
              </a:rPr>
              <a:t>4.</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5.</a:t>
            </a:r>
            <a:r>
              <a:rPr lang="en-US" sz="14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6.                       7.</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8.                                                          </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9.</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of EDA with SQL notebook:</a:t>
            </a:r>
            <a:endParaRPr lang="en-US" sz="1600" dirty="0">
              <a:latin typeface="Abadi" panose="020B0604020104020204" pitchFamily="34" charset="0"/>
            </a:endParaRPr>
          </a:p>
          <a:p>
            <a:pPr marL="457200" lvl="1" indent="0">
              <a:buNone/>
            </a:pPr>
            <a:r>
              <a:rPr lang="en-US" sz="1600" dirty="0">
                <a:solidFill>
                  <a:schemeClr val="accent1"/>
                </a:solidFill>
                <a:latin typeface="Abadi" panose="020B0604020104020204" pitchFamily="34" charset="0"/>
              </a:rPr>
              <a:t>URL</a:t>
            </a:r>
          </a:p>
          <a:p>
            <a:endParaRPr lang="en-US" dirty="0"/>
          </a:p>
        </p:txBody>
      </p:sp>
      <p:sp>
        <p:nvSpPr>
          <p:cNvPr id="4" name="Slide Number Placeholder 3">
            <a:extLst>
              <a:ext uri="{FF2B5EF4-FFF2-40B4-BE49-F238E27FC236}">
                <a16:creationId xmlns:a16="http://schemas.microsoft.com/office/drawing/2014/main" id="{F420BFE2-8632-EB3B-1834-0701C5B95CFE}"/>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ED681C0D-4F1D-7C33-305F-6D7CA8AF1BFA}"/>
              </a:ext>
            </a:extLst>
          </p:cNvPr>
          <p:cNvSpPr>
            <a:spLocks noGrp="1"/>
          </p:cNvSpPr>
          <p:nvPr>
            <p:ph idx="4294967295"/>
          </p:nvPr>
        </p:nvSpPr>
        <p:spPr>
          <a:xfrm>
            <a:off x="770010" y="1380966"/>
            <a:ext cx="5508870" cy="5253513"/>
          </a:xfrm>
          <a:prstGeom prst="rect">
            <a:avLst/>
          </a:prstGeom>
        </p:spPr>
        <p:txBody>
          <a:bodyPr lIns="91440" tIns="45720" rIns="91440" bIns="45720" anchor="t"/>
          <a:lstStyle/>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Display the total payload mass carried by boosters launched by NASA (CRS)</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Display average payload mass carried by booster version F9 v1.1</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List the date when the first successful landing outcome in ground pad was achieved.</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List the names of the boosters which have success in drone ship and have payload mass greater than 4000 but less than 6000</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List the total number of successful and failure mission outcomes.</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List all the booster versions that have carried the maximum payload mass. Use a subquery.</a:t>
            </a:r>
          </a:p>
          <a:p>
            <a:pPr marL="342900" indent="-342900">
              <a:lnSpc>
                <a:spcPct val="100000"/>
              </a:lnSpc>
              <a:spcBef>
                <a:spcPts val="1400"/>
              </a:spcBef>
              <a:buFont typeface="+mj-lt"/>
              <a:buAutoNum type="arabicPeriod" startAt="3"/>
            </a:pPr>
            <a:r>
              <a:rPr lang="en-US" sz="1600" b="0" i="0" dirty="0">
                <a:effectLst/>
                <a:latin typeface="Abadi" panose="020B0604020104020204" pitchFamily="34" charset="0"/>
              </a:rPr>
              <a:t>Rank the count of landing outcomes (such as Failure (drone ship) or Success (ground pad)) between the date 2010-06-04 and 2017-03-20, in descending order.</a:t>
            </a:r>
            <a:endParaRPr lang="en-US" dirty="0"/>
          </a:p>
          <a:p>
            <a:endParaRPr lang="en-US" dirty="0"/>
          </a:p>
          <a:p>
            <a:endParaRPr lang="en-US" dirty="0"/>
          </a:p>
        </p:txBody>
      </p:sp>
      <p:sp>
        <p:nvSpPr>
          <p:cNvPr id="3" name="Title 1">
            <a:extLst>
              <a:ext uri="{FF2B5EF4-FFF2-40B4-BE49-F238E27FC236}">
                <a16:creationId xmlns:a16="http://schemas.microsoft.com/office/drawing/2014/main" id="{84727629-B2EE-D4F1-36D8-7E544B31BF2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2" name="Imagen 11">
            <a:extLst>
              <a:ext uri="{FF2B5EF4-FFF2-40B4-BE49-F238E27FC236}">
                <a16:creationId xmlns:a16="http://schemas.microsoft.com/office/drawing/2014/main" id="{A17AE005-0031-8CDD-D20B-8C28D79715F0}"/>
              </a:ext>
            </a:extLst>
          </p:cNvPr>
          <p:cNvPicPr>
            <a:picLocks noChangeAspect="1"/>
          </p:cNvPicPr>
          <p:nvPr/>
        </p:nvPicPr>
        <p:blipFill>
          <a:blip r:embed="rId3"/>
          <a:stretch>
            <a:fillRect/>
          </a:stretch>
        </p:blipFill>
        <p:spPr>
          <a:xfrm>
            <a:off x="6707721" y="3589197"/>
            <a:ext cx="3066199" cy="837050"/>
          </a:xfrm>
          <a:prstGeom prst="rect">
            <a:avLst/>
          </a:prstGeom>
        </p:spPr>
      </p:pic>
      <p:pic>
        <p:nvPicPr>
          <p:cNvPr id="14" name="Imagen 13">
            <a:extLst>
              <a:ext uri="{FF2B5EF4-FFF2-40B4-BE49-F238E27FC236}">
                <a16:creationId xmlns:a16="http://schemas.microsoft.com/office/drawing/2014/main" id="{AD315376-EF1D-0B5B-3095-4924C6C8C262}"/>
              </a:ext>
            </a:extLst>
          </p:cNvPr>
          <p:cNvPicPr>
            <a:picLocks noChangeAspect="1"/>
          </p:cNvPicPr>
          <p:nvPr/>
        </p:nvPicPr>
        <p:blipFill>
          <a:blip r:embed="rId4"/>
          <a:stretch>
            <a:fillRect/>
          </a:stretch>
        </p:blipFill>
        <p:spPr>
          <a:xfrm>
            <a:off x="9620675" y="2056999"/>
            <a:ext cx="2291328" cy="898277"/>
          </a:xfrm>
          <a:prstGeom prst="rect">
            <a:avLst/>
          </a:prstGeom>
        </p:spPr>
      </p:pic>
      <p:pic>
        <p:nvPicPr>
          <p:cNvPr id="16" name="Imagen 15">
            <a:extLst>
              <a:ext uri="{FF2B5EF4-FFF2-40B4-BE49-F238E27FC236}">
                <a16:creationId xmlns:a16="http://schemas.microsoft.com/office/drawing/2014/main" id="{0FFB7B55-A67F-8AD8-A2DF-D38625A85A56}"/>
              </a:ext>
            </a:extLst>
          </p:cNvPr>
          <p:cNvPicPr>
            <a:picLocks noChangeAspect="1"/>
          </p:cNvPicPr>
          <p:nvPr/>
        </p:nvPicPr>
        <p:blipFill>
          <a:blip r:embed="rId5"/>
          <a:stretch>
            <a:fillRect/>
          </a:stretch>
        </p:blipFill>
        <p:spPr>
          <a:xfrm>
            <a:off x="8029011" y="2056999"/>
            <a:ext cx="1124304" cy="1382590"/>
          </a:xfrm>
          <a:prstGeom prst="rect">
            <a:avLst/>
          </a:prstGeom>
        </p:spPr>
      </p:pic>
      <p:pic>
        <p:nvPicPr>
          <p:cNvPr id="20" name="Imagen 19">
            <a:extLst>
              <a:ext uri="{FF2B5EF4-FFF2-40B4-BE49-F238E27FC236}">
                <a16:creationId xmlns:a16="http://schemas.microsoft.com/office/drawing/2014/main" id="{41A9C71B-5573-3889-772E-89DCABE9C554}"/>
              </a:ext>
            </a:extLst>
          </p:cNvPr>
          <p:cNvPicPr>
            <a:picLocks noChangeAspect="1"/>
          </p:cNvPicPr>
          <p:nvPr/>
        </p:nvPicPr>
        <p:blipFill>
          <a:blip r:embed="rId6"/>
          <a:stretch>
            <a:fillRect/>
          </a:stretch>
        </p:blipFill>
        <p:spPr>
          <a:xfrm>
            <a:off x="6746240" y="2213495"/>
            <a:ext cx="815411" cy="510584"/>
          </a:xfrm>
          <a:prstGeom prst="rect">
            <a:avLst/>
          </a:prstGeom>
        </p:spPr>
      </p:pic>
      <p:pic>
        <p:nvPicPr>
          <p:cNvPr id="22" name="Imagen 21">
            <a:extLst>
              <a:ext uri="{FF2B5EF4-FFF2-40B4-BE49-F238E27FC236}">
                <a16:creationId xmlns:a16="http://schemas.microsoft.com/office/drawing/2014/main" id="{A64E5428-64FA-20DF-0C95-4663C80F707B}"/>
              </a:ext>
            </a:extLst>
          </p:cNvPr>
          <p:cNvPicPr>
            <a:picLocks noChangeAspect="1"/>
          </p:cNvPicPr>
          <p:nvPr/>
        </p:nvPicPr>
        <p:blipFill>
          <a:blip r:embed="rId7"/>
          <a:stretch>
            <a:fillRect/>
          </a:stretch>
        </p:blipFill>
        <p:spPr>
          <a:xfrm>
            <a:off x="9033315" y="1365704"/>
            <a:ext cx="1729890" cy="541067"/>
          </a:xfrm>
          <a:prstGeom prst="rect">
            <a:avLst/>
          </a:prstGeom>
        </p:spPr>
      </p:pic>
      <p:pic>
        <p:nvPicPr>
          <p:cNvPr id="24" name="Imagen 23">
            <a:extLst>
              <a:ext uri="{FF2B5EF4-FFF2-40B4-BE49-F238E27FC236}">
                <a16:creationId xmlns:a16="http://schemas.microsoft.com/office/drawing/2014/main" id="{7862DE6C-DD87-9222-6DF6-6AA734EFEE71}"/>
              </a:ext>
            </a:extLst>
          </p:cNvPr>
          <p:cNvPicPr>
            <a:picLocks noChangeAspect="1"/>
          </p:cNvPicPr>
          <p:nvPr/>
        </p:nvPicPr>
        <p:blipFill>
          <a:blip r:embed="rId8"/>
          <a:stretch>
            <a:fillRect/>
          </a:stretch>
        </p:blipFill>
        <p:spPr>
          <a:xfrm>
            <a:off x="6746240" y="1380966"/>
            <a:ext cx="1729890" cy="495343"/>
          </a:xfrm>
          <a:prstGeom prst="rect">
            <a:avLst/>
          </a:prstGeom>
        </p:spPr>
      </p:pic>
      <p:pic>
        <p:nvPicPr>
          <p:cNvPr id="27" name="Imagen 26">
            <a:extLst>
              <a:ext uri="{FF2B5EF4-FFF2-40B4-BE49-F238E27FC236}">
                <a16:creationId xmlns:a16="http://schemas.microsoft.com/office/drawing/2014/main" id="{F223E60B-4D77-33AD-92C3-C86540191F6C}"/>
              </a:ext>
            </a:extLst>
          </p:cNvPr>
          <p:cNvPicPr>
            <a:picLocks noChangeAspect="1"/>
          </p:cNvPicPr>
          <p:nvPr/>
        </p:nvPicPr>
        <p:blipFill>
          <a:blip r:embed="rId9"/>
          <a:stretch>
            <a:fillRect/>
          </a:stretch>
        </p:blipFill>
        <p:spPr>
          <a:xfrm>
            <a:off x="6707721" y="4528080"/>
            <a:ext cx="3762418" cy="948953"/>
          </a:xfrm>
          <a:prstGeom prst="rect">
            <a:avLst/>
          </a:prstGeom>
        </p:spPr>
      </p:pic>
    </p:spTree>
    <p:extLst>
      <p:ext uri="{BB962C8B-B14F-4D97-AF65-F5344CB8AC3E}">
        <p14:creationId xmlns:p14="http://schemas.microsoft.com/office/powerpoint/2010/main" val="395130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15EBB288-F25F-5935-1FD7-40E8547F5E86}"/>
              </a:ext>
            </a:extLst>
          </p:cNvPr>
          <p:cNvSpPr txBox="1">
            <a:spLocks/>
          </p:cNvSpPr>
          <p:nvPr/>
        </p:nvSpPr>
        <p:spPr>
          <a:xfrm>
            <a:off x="770011" y="1374691"/>
            <a:ext cx="6417370" cy="5052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Finding an optimal location for building a launch site certainly involves many factors, we could discover some of the factors by analyzing the existing launch site locations.</a:t>
            </a:r>
          </a:p>
          <a:p>
            <a:pPr>
              <a:lnSpc>
                <a:spcPct val="100000"/>
              </a:lnSpc>
              <a:spcBef>
                <a:spcPts val="1400"/>
              </a:spcBef>
            </a:pPr>
            <a:r>
              <a:rPr lang="en-US" sz="1800" dirty="0">
                <a:solidFill>
                  <a:schemeClr val="accent3">
                    <a:lumMod val="25000"/>
                  </a:schemeClr>
                </a:solidFill>
                <a:latin typeface="Abadi" panose="020B0604020104020204" pitchFamily="34" charset="0"/>
              </a:rPr>
              <a:t>In this section the following folium maps were created:</a:t>
            </a:r>
            <a:endParaRPr lang="en-US" sz="1800" b="0" i="0" dirty="0">
              <a:effectLst/>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1800" b="0" i="0" dirty="0">
                <a:effectLst/>
                <a:latin typeface="Abadi" panose="020B0604020104020204" pitchFamily="34" charset="0"/>
              </a:rPr>
              <a:t>Mark all launch sites on a map</a:t>
            </a:r>
            <a:r>
              <a:rPr lang="en-US" sz="1800" b="0" i="0" dirty="0">
                <a:solidFill>
                  <a:schemeClr val="accent3">
                    <a:lumMod val="25000"/>
                  </a:schemeClr>
                </a:solidFill>
                <a:effectLst/>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1800" dirty="0">
                <a:latin typeface="Abadi" panose="020B0604020104020204" pitchFamily="34" charset="0"/>
              </a:rPr>
              <a:t>Mark the success/failed launches for each site on the map.</a:t>
            </a:r>
          </a:p>
          <a:p>
            <a:pPr marL="0" indent="0">
              <a:lnSpc>
                <a:spcPct val="100000"/>
              </a:lnSpc>
              <a:spcBef>
                <a:spcPts val="1400"/>
              </a:spcBef>
              <a:buNone/>
            </a:pPr>
            <a:endParaRPr lang="en-US" sz="1800" dirty="0">
              <a:latin typeface="Abadi" panose="020B0604020104020204" pitchFamily="34" charset="0"/>
            </a:endParaRPr>
          </a:p>
          <a:p>
            <a:r>
              <a:rPr lang="en-US" sz="1800" dirty="0">
                <a:solidFill>
                  <a:schemeClr val="accent3">
                    <a:lumMod val="25000"/>
                  </a:schemeClr>
                </a:solidFill>
                <a:latin typeface="Abadi" panose="020B0604020104020204" pitchFamily="34" charset="0"/>
              </a:rPr>
              <a:t>GitHub URL of interactive map with Folium map:</a:t>
            </a:r>
          </a:p>
          <a:p>
            <a:pPr marL="0" indent="0">
              <a:buNone/>
            </a:pPr>
            <a:r>
              <a:rPr lang="en-US" sz="1600" dirty="0">
                <a:solidFill>
                  <a:schemeClr val="accent3">
                    <a:lumMod val="25000"/>
                  </a:schemeClr>
                </a:solidFill>
                <a:latin typeface="Abadi" panose="020B0604020104020204" pitchFamily="34" charset="0"/>
                <a:hlinkClick r:id="rId3"/>
              </a:rPr>
              <a:t>https://github.com/Diego-Asturiano/Data_Science_Capstone_Falcon9_SpaceX_Launch/blob/666c475415295fdc01b0778dfb7fff901c8e4c0f/3.1%20Interactive%20Visual%20Analytics%20with%20Folium%20lab.ipynb</a:t>
            </a:r>
            <a:endParaRPr lang="en-US" sz="1600" dirty="0">
              <a:solidFill>
                <a:schemeClr val="accent3">
                  <a:lumMod val="25000"/>
                </a:schemeClr>
              </a:solidFill>
              <a:latin typeface="Abadi" panose="020B0604020104020204" pitchFamily="34" charset="0"/>
            </a:endParaRPr>
          </a:p>
          <a:p>
            <a:pPr marL="0" indent="0">
              <a:buNone/>
            </a:pPr>
            <a:endParaRPr lang="en-US" sz="18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6950" y="1724359"/>
            <a:ext cx="5385619" cy="4351338"/>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3" name="Imagen 12">
            <a:extLst>
              <a:ext uri="{FF2B5EF4-FFF2-40B4-BE49-F238E27FC236}">
                <a16:creationId xmlns:a16="http://schemas.microsoft.com/office/drawing/2014/main" id="{B63EA008-9D76-BBF9-8AA9-7208D5B0FB99}"/>
              </a:ext>
            </a:extLst>
          </p:cNvPr>
          <p:cNvPicPr>
            <a:picLocks noChangeAspect="1"/>
          </p:cNvPicPr>
          <p:nvPr/>
        </p:nvPicPr>
        <p:blipFill>
          <a:blip r:embed="rId4"/>
          <a:stretch>
            <a:fillRect/>
          </a:stretch>
        </p:blipFill>
        <p:spPr>
          <a:xfrm>
            <a:off x="7187380" y="3507049"/>
            <a:ext cx="2195485" cy="1828506"/>
          </a:xfrm>
          <a:prstGeom prst="rect">
            <a:avLst/>
          </a:prstGeom>
        </p:spPr>
      </p:pic>
      <p:pic>
        <p:nvPicPr>
          <p:cNvPr id="15" name="Imagen 14">
            <a:extLst>
              <a:ext uri="{FF2B5EF4-FFF2-40B4-BE49-F238E27FC236}">
                <a16:creationId xmlns:a16="http://schemas.microsoft.com/office/drawing/2014/main" id="{57BD63A1-C55B-B3C0-FC1D-D10AA60B3CD7}"/>
              </a:ext>
            </a:extLst>
          </p:cNvPr>
          <p:cNvPicPr>
            <a:picLocks noChangeAspect="1"/>
          </p:cNvPicPr>
          <p:nvPr/>
        </p:nvPicPr>
        <p:blipFill>
          <a:blip r:embed="rId5"/>
          <a:stretch>
            <a:fillRect/>
          </a:stretch>
        </p:blipFill>
        <p:spPr>
          <a:xfrm>
            <a:off x="9406911" y="3507049"/>
            <a:ext cx="2456203" cy="1828506"/>
          </a:xfrm>
          <a:prstGeom prst="rect">
            <a:avLst/>
          </a:prstGeom>
        </p:spPr>
      </p:pic>
      <p:pic>
        <p:nvPicPr>
          <p:cNvPr id="17" name="Imagen 16">
            <a:extLst>
              <a:ext uri="{FF2B5EF4-FFF2-40B4-BE49-F238E27FC236}">
                <a16:creationId xmlns:a16="http://schemas.microsoft.com/office/drawing/2014/main" id="{5A02627E-9A97-6F45-F3E9-3C76B2883A13}"/>
              </a:ext>
            </a:extLst>
          </p:cNvPr>
          <p:cNvPicPr>
            <a:picLocks noChangeAspect="1"/>
          </p:cNvPicPr>
          <p:nvPr/>
        </p:nvPicPr>
        <p:blipFill>
          <a:blip r:embed="rId6"/>
          <a:stretch>
            <a:fillRect/>
          </a:stretch>
        </p:blipFill>
        <p:spPr>
          <a:xfrm>
            <a:off x="7187381" y="1656734"/>
            <a:ext cx="4439060" cy="169421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376"/>
            <a:ext cx="4411590" cy="505156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An interactive dashboard containing pie charts and scatter plots was built to analyze launch records interactively with Plotly Dash.</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Plotly Dash lab:</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https://github.com/Diego-Asturiano/Data_Science_Capstone_Falcon9_SpaceX_Launch/blob/666c475415295fdc01b0778dfb7fff901c8e4c0f/3.2%20Build%20an%20Interactive%20Dashboard%20with%20Ploty%20Dash.py</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Imagen 5">
            <a:extLst>
              <a:ext uri="{FF2B5EF4-FFF2-40B4-BE49-F238E27FC236}">
                <a16:creationId xmlns:a16="http://schemas.microsoft.com/office/drawing/2014/main" id="{5EF72DBC-F278-9B50-101F-99CF18652C4D}"/>
              </a:ext>
            </a:extLst>
          </p:cNvPr>
          <p:cNvPicPr>
            <a:picLocks noChangeAspect="1"/>
          </p:cNvPicPr>
          <p:nvPr/>
        </p:nvPicPr>
        <p:blipFill>
          <a:blip r:embed="rId4"/>
          <a:stretch>
            <a:fillRect/>
          </a:stretch>
        </p:blipFill>
        <p:spPr>
          <a:xfrm>
            <a:off x="5320821" y="1822989"/>
            <a:ext cx="6530913" cy="3595415"/>
          </a:xfrm>
          <a:prstGeom prst="rect">
            <a:avLst/>
          </a:prstGeom>
        </p:spPr>
      </p:pic>
      <p:sp>
        <p:nvSpPr>
          <p:cNvPr id="7" name="Content Placeholder 4">
            <a:extLst>
              <a:ext uri="{FF2B5EF4-FFF2-40B4-BE49-F238E27FC236}">
                <a16:creationId xmlns:a16="http://schemas.microsoft.com/office/drawing/2014/main" id="{EA1BE61B-345C-ED51-18E4-08FF6FE7AAFD}"/>
              </a:ext>
            </a:extLst>
          </p:cNvPr>
          <p:cNvSpPr txBox="1">
            <a:spLocks/>
          </p:cNvSpPr>
          <p:nvPr/>
        </p:nvSpPr>
        <p:spPr>
          <a:xfrm>
            <a:off x="5320821" y="1439596"/>
            <a:ext cx="441159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badi" panose="020B0604020104020204" pitchFamily="34" charset="0"/>
              </a:rPr>
              <a:t>Ploty Dash App</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DDB05F63-D6F2-4461-D643-B2914392F71A}"/>
              </a:ext>
            </a:extLst>
          </p:cNvPr>
          <p:cNvSpPr txBox="1"/>
          <p:nvPr/>
        </p:nvSpPr>
        <p:spPr>
          <a:xfrm>
            <a:off x="1066173" y="3481061"/>
            <a:ext cx="4095110" cy="3206006"/>
          </a:xfrm>
          <a:prstGeom prst="rect">
            <a:avLst/>
          </a:prstGeom>
          <a:noFill/>
        </p:spPr>
        <p:txBody>
          <a:bodyPr wrap="square" rtlCol="0">
            <a:spAutoFit/>
          </a:bodyPr>
          <a:lstStyle/>
          <a:p>
            <a:pPr marL="342900" indent="-342900">
              <a:lnSpc>
                <a:spcPct val="100000"/>
              </a:lnSpc>
              <a:spcBef>
                <a:spcPts val="1400"/>
              </a:spcBef>
              <a:buFont typeface="+mj-lt"/>
              <a:buAutoNum type="arabicPeriod"/>
            </a:pPr>
            <a:r>
              <a:rPr kumimoji="0" lang="en-US" sz="1800" b="0" i="0" u="none" strike="noStrike" cap="none" normalizeH="0" baseline="0" noProof="0" dirty="0">
                <a:ln>
                  <a:noFill/>
                </a:ln>
                <a:solidFill>
                  <a:schemeClr val="tx1"/>
                </a:solidFill>
                <a:effectLst/>
                <a:latin typeface="Abadi" panose="020B0604020104020204" pitchFamily="34" charset="0"/>
              </a:rPr>
              <a:t>Create a NumPy array from the column Class in data, by applying the method to_numpy().</a:t>
            </a: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p:txBody>
      </p:sp>
      <p:sp>
        <p:nvSpPr>
          <p:cNvPr id="14" name="CuadroTexto 13">
            <a:extLst>
              <a:ext uri="{FF2B5EF4-FFF2-40B4-BE49-F238E27FC236}">
                <a16:creationId xmlns:a16="http://schemas.microsoft.com/office/drawing/2014/main" id="{E5B25503-F9D0-AD2E-7D58-32A7B7B21158}"/>
              </a:ext>
            </a:extLst>
          </p:cNvPr>
          <p:cNvSpPr txBox="1"/>
          <p:nvPr/>
        </p:nvSpPr>
        <p:spPr>
          <a:xfrm>
            <a:off x="5692707" y="3492148"/>
            <a:ext cx="5398080" cy="2929007"/>
          </a:xfrm>
          <a:prstGeom prst="rect">
            <a:avLst/>
          </a:prstGeom>
          <a:noFill/>
        </p:spPr>
        <p:txBody>
          <a:bodyPr wrap="square" rtlCol="0">
            <a:spAutoFit/>
          </a:bodyPr>
          <a:lstStyle/>
          <a:p>
            <a:pPr marL="342900" indent="-342900">
              <a:spcBef>
                <a:spcPts val="1400"/>
              </a:spcBef>
              <a:buFont typeface="+mj-lt"/>
              <a:buAutoNum type="arabicPeriod" startAt="2"/>
            </a:pPr>
            <a:r>
              <a:rPr lang="en-US" sz="1800" dirty="0">
                <a:solidFill>
                  <a:schemeClr val="accent3">
                    <a:lumMod val="25000"/>
                  </a:schemeClr>
                </a:solidFill>
                <a:latin typeface="Abadi" panose="020B0604020104020204" pitchFamily="34" charset="0"/>
              </a:rPr>
              <a:t>Standardize the data in X then reassign it to the variable X.</a:t>
            </a: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2"/>
            <a:ext cx="10320777" cy="2113776"/>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 predictive analysis of the data was performed, and training labels were determined. </a:t>
            </a:r>
          </a:p>
          <a:p>
            <a:pPr lvl="1">
              <a:lnSpc>
                <a:spcPct val="100000"/>
              </a:lnSpc>
              <a:spcBef>
                <a:spcPts val="1400"/>
              </a:spcBef>
            </a:pPr>
            <a:r>
              <a:rPr lang="en-US" sz="1600" dirty="0">
                <a:solidFill>
                  <a:schemeClr val="accent3">
                    <a:lumMod val="25000"/>
                  </a:schemeClr>
                </a:solidFill>
                <a:latin typeface="Abadi" panose="020B0604020104020204" pitchFamily="34" charset="0"/>
              </a:rPr>
              <a:t>Created a column for the class.</a:t>
            </a:r>
          </a:p>
          <a:p>
            <a:pPr lvl="1">
              <a:lnSpc>
                <a:spcPct val="100000"/>
              </a:lnSpc>
              <a:spcBef>
                <a:spcPts val="1400"/>
              </a:spcBef>
            </a:pPr>
            <a:r>
              <a:rPr lang="en-US" sz="1600" dirty="0">
                <a:solidFill>
                  <a:schemeClr val="accent3">
                    <a:lumMod val="25000"/>
                  </a:schemeClr>
                </a:solidFill>
                <a:latin typeface="Abadi" panose="020B0604020104020204" pitchFamily="34" charset="0"/>
              </a:rPr>
              <a:t>Standardize the data.</a:t>
            </a:r>
          </a:p>
          <a:p>
            <a:pPr lvl="1">
              <a:lnSpc>
                <a:spcPct val="100000"/>
              </a:lnSpc>
              <a:spcBef>
                <a:spcPts val="1400"/>
              </a:spcBef>
            </a:pPr>
            <a:r>
              <a:rPr lang="en-US" sz="1600" dirty="0">
                <a:solidFill>
                  <a:schemeClr val="accent3">
                    <a:lumMod val="25000"/>
                  </a:schemeClr>
                </a:solidFill>
                <a:latin typeface="Abadi" panose="020B0604020104020204" pitchFamily="34" charset="0"/>
              </a:rPr>
              <a:t>Split the data into training data and test data.</a:t>
            </a:r>
          </a:p>
          <a:p>
            <a:pPr lvl="1">
              <a:lnSpc>
                <a:spcPct val="100000"/>
              </a:lnSpc>
              <a:spcBef>
                <a:spcPts val="1400"/>
              </a:spcBef>
            </a:pPr>
            <a:r>
              <a:rPr lang="en-US" sz="1600" dirty="0">
                <a:solidFill>
                  <a:schemeClr val="accent3">
                    <a:lumMod val="25000"/>
                  </a:schemeClr>
                </a:solidFill>
                <a:latin typeface="Abadi" panose="020B0604020104020204" pitchFamily="34" charset="0"/>
              </a:rPr>
              <a:t>Find the best hyperparameter for SVM, classification trees and logistic regression.</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9" name="Imagen 8">
            <a:extLst>
              <a:ext uri="{FF2B5EF4-FFF2-40B4-BE49-F238E27FC236}">
                <a16:creationId xmlns:a16="http://schemas.microsoft.com/office/drawing/2014/main" id="{CE963CE0-B174-857B-81BB-B6E5F3A8B4EA}"/>
              </a:ext>
            </a:extLst>
          </p:cNvPr>
          <p:cNvPicPr>
            <a:picLocks noChangeAspect="1"/>
          </p:cNvPicPr>
          <p:nvPr/>
        </p:nvPicPr>
        <p:blipFill>
          <a:blip r:embed="rId3"/>
          <a:stretch>
            <a:fillRect/>
          </a:stretch>
        </p:blipFill>
        <p:spPr>
          <a:xfrm>
            <a:off x="1594499" y="4583706"/>
            <a:ext cx="3032262" cy="1020380"/>
          </a:xfrm>
          <a:prstGeom prst="rect">
            <a:avLst/>
          </a:prstGeom>
        </p:spPr>
      </p:pic>
      <p:pic>
        <p:nvPicPr>
          <p:cNvPr id="12" name="Imagen 11">
            <a:extLst>
              <a:ext uri="{FF2B5EF4-FFF2-40B4-BE49-F238E27FC236}">
                <a16:creationId xmlns:a16="http://schemas.microsoft.com/office/drawing/2014/main" id="{F226C00E-1101-88CC-B9C2-97F2B4E73D9B}"/>
              </a:ext>
            </a:extLst>
          </p:cNvPr>
          <p:cNvPicPr>
            <a:picLocks noChangeAspect="1"/>
          </p:cNvPicPr>
          <p:nvPr/>
        </p:nvPicPr>
        <p:blipFill>
          <a:blip r:embed="rId4"/>
          <a:stretch>
            <a:fillRect/>
          </a:stretch>
        </p:blipFill>
        <p:spPr>
          <a:xfrm>
            <a:off x="6615802" y="4144869"/>
            <a:ext cx="3551890" cy="234262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C8DACCE-184E-30BE-B551-F5D6ACABD5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739858-FA87-1EEA-C9F3-BB322942A51B}"/>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E134255F-12E1-352D-6DC9-FDC15D892FE9}"/>
              </a:ext>
            </a:extLst>
          </p:cNvPr>
          <p:cNvSpPr>
            <a:spLocks noGrp="1"/>
          </p:cNvSpPr>
          <p:nvPr>
            <p:ph idx="4294967295"/>
          </p:nvPr>
        </p:nvSpPr>
        <p:spPr>
          <a:xfrm>
            <a:off x="770010" y="1302491"/>
            <a:ext cx="5325989" cy="5334282"/>
          </a:xfrm>
          <a:prstGeom prst="rect">
            <a:avLst/>
          </a:prstGeom>
        </p:spPr>
        <p:txBody>
          <a:bodyPr>
            <a:normAutofit/>
          </a:bodyPr>
          <a:lstStyle/>
          <a:p>
            <a:pPr marL="342900" indent="-342900">
              <a:lnSpc>
                <a:spcPct val="100000"/>
              </a:lnSpc>
              <a:spcBef>
                <a:spcPts val="1400"/>
              </a:spcBef>
              <a:buFont typeface="+mj-lt"/>
              <a:buAutoNum type="arabicPeriod" startAt="3"/>
            </a:pPr>
            <a:r>
              <a:rPr lang="en-US" sz="1800" b="0" i="0" dirty="0">
                <a:effectLst/>
                <a:latin typeface="Abadi" panose="020B0604020104020204" pitchFamily="34" charset="0"/>
              </a:rPr>
              <a:t>Use the function train_test_split to split the data X and Y into training and test data. Set the parameter test_size to 0.2 and random state to 2.</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mj-lt"/>
              <a:buAutoNum type="arabicPeriod" startAt="5"/>
            </a:pPr>
            <a:r>
              <a:rPr lang="en-US" sz="1800" dirty="0">
                <a:solidFill>
                  <a:schemeClr val="accent3">
                    <a:lumMod val="25000"/>
                  </a:schemeClr>
                </a:solidFill>
                <a:latin typeface="Abadi" panose="020B0604020104020204" pitchFamily="34" charset="0"/>
              </a:rPr>
              <a:t>Calculate the accuracy on the test data using the method score.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C20FC4DF-60F8-1658-A0DF-6BA2E097FC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654D6E05-C01E-55B6-4076-1939EE4BEECA}"/>
              </a:ext>
            </a:extLst>
          </p:cNvPr>
          <p:cNvPicPr>
            <a:picLocks noChangeAspect="1"/>
          </p:cNvPicPr>
          <p:nvPr/>
        </p:nvPicPr>
        <p:blipFill>
          <a:blip r:embed="rId3"/>
          <a:stretch>
            <a:fillRect/>
          </a:stretch>
        </p:blipFill>
        <p:spPr>
          <a:xfrm>
            <a:off x="1772206" y="2271522"/>
            <a:ext cx="3613471" cy="1006089"/>
          </a:xfrm>
          <a:prstGeom prst="rect">
            <a:avLst/>
          </a:prstGeom>
        </p:spPr>
      </p:pic>
      <p:sp>
        <p:nvSpPr>
          <p:cNvPr id="7" name="Content Placeholder 4">
            <a:extLst>
              <a:ext uri="{FF2B5EF4-FFF2-40B4-BE49-F238E27FC236}">
                <a16:creationId xmlns:a16="http://schemas.microsoft.com/office/drawing/2014/main" id="{56273E7B-FDEE-30DB-BEE4-DC3FE1F38211}"/>
              </a:ext>
            </a:extLst>
          </p:cNvPr>
          <p:cNvSpPr txBox="1">
            <a:spLocks/>
          </p:cNvSpPr>
          <p:nvPr/>
        </p:nvSpPr>
        <p:spPr>
          <a:xfrm>
            <a:off x="6360776" y="1307102"/>
            <a:ext cx="5325989" cy="5012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startAt="4"/>
            </a:pPr>
            <a:r>
              <a:rPr lang="en-US" sz="1800" dirty="0">
                <a:solidFill>
                  <a:schemeClr val="accent3">
                    <a:lumMod val="25000"/>
                  </a:schemeClr>
                </a:solidFill>
                <a:latin typeface="Abadi" panose="020B0604020104020204" pitchFamily="34" charset="0"/>
              </a:rPr>
              <a:t>Create a logistic regression object then create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with cv = 10.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mj-lt"/>
              <a:buAutoNum type="arabicPeriod" startAt="6"/>
            </a:pPr>
            <a:r>
              <a:rPr lang="en-US" sz="1800" dirty="0">
                <a:solidFill>
                  <a:schemeClr val="accent3">
                    <a:lumMod val="25000"/>
                  </a:schemeClr>
                </a:solidFill>
                <a:latin typeface="Abadi" panose="020B0604020104020204" pitchFamily="34" charset="0"/>
              </a:rPr>
              <a:t>Create a support vector machine object then create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a:t>
            </a:r>
            <a:r>
              <a:rPr lang="en-US" sz="1800" dirty="0" err="1">
                <a:solidFill>
                  <a:schemeClr val="accent3">
                    <a:lumMod val="25000"/>
                  </a:schemeClr>
                </a:solidFill>
                <a:latin typeface="Abadi" panose="020B0604020104020204" pitchFamily="34" charset="0"/>
              </a:rPr>
              <a:t>svm_cv</a:t>
            </a:r>
            <a:r>
              <a:rPr lang="en-US" sz="1800" dirty="0">
                <a:solidFill>
                  <a:schemeClr val="accent3">
                    <a:lumMod val="25000"/>
                  </a:schemeClr>
                </a:solidFill>
                <a:latin typeface="Abadi" panose="020B0604020104020204" pitchFamily="34" charset="0"/>
              </a:rPr>
              <a:t> with cv = 10.</a:t>
            </a:r>
          </a:p>
        </p:txBody>
      </p:sp>
      <p:pic>
        <p:nvPicPr>
          <p:cNvPr id="10" name="Imagen 9">
            <a:extLst>
              <a:ext uri="{FF2B5EF4-FFF2-40B4-BE49-F238E27FC236}">
                <a16:creationId xmlns:a16="http://schemas.microsoft.com/office/drawing/2014/main" id="{12FAC867-95ED-520D-91C8-B9BBF26815DD}"/>
              </a:ext>
            </a:extLst>
          </p:cNvPr>
          <p:cNvPicPr>
            <a:picLocks noChangeAspect="1"/>
          </p:cNvPicPr>
          <p:nvPr/>
        </p:nvPicPr>
        <p:blipFill>
          <a:blip r:embed="rId4"/>
          <a:stretch>
            <a:fillRect/>
          </a:stretch>
        </p:blipFill>
        <p:spPr>
          <a:xfrm>
            <a:off x="6574139" y="2121247"/>
            <a:ext cx="4281266" cy="1535059"/>
          </a:xfrm>
          <a:prstGeom prst="rect">
            <a:avLst/>
          </a:prstGeom>
        </p:spPr>
      </p:pic>
      <p:pic>
        <p:nvPicPr>
          <p:cNvPr id="12" name="Imagen 11">
            <a:extLst>
              <a:ext uri="{FF2B5EF4-FFF2-40B4-BE49-F238E27FC236}">
                <a16:creationId xmlns:a16="http://schemas.microsoft.com/office/drawing/2014/main" id="{0C46F20B-58D6-8813-DB0A-AF4CF5C6D220}"/>
              </a:ext>
            </a:extLst>
          </p:cNvPr>
          <p:cNvPicPr>
            <a:picLocks noChangeAspect="1"/>
          </p:cNvPicPr>
          <p:nvPr/>
        </p:nvPicPr>
        <p:blipFill>
          <a:blip r:embed="rId5"/>
          <a:stretch>
            <a:fillRect/>
          </a:stretch>
        </p:blipFill>
        <p:spPr>
          <a:xfrm>
            <a:off x="6574139" y="3714729"/>
            <a:ext cx="4731415" cy="627793"/>
          </a:xfrm>
          <a:prstGeom prst="rect">
            <a:avLst/>
          </a:prstGeom>
        </p:spPr>
      </p:pic>
      <p:pic>
        <p:nvPicPr>
          <p:cNvPr id="15" name="Imagen 14">
            <a:extLst>
              <a:ext uri="{FF2B5EF4-FFF2-40B4-BE49-F238E27FC236}">
                <a16:creationId xmlns:a16="http://schemas.microsoft.com/office/drawing/2014/main" id="{C3A4E38F-80D3-6B6E-0636-B1AE32B3FBB8}"/>
              </a:ext>
            </a:extLst>
          </p:cNvPr>
          <p:cNvPicPr>
            <a:picLocks noChangeAspect="1"/>
          </p:cNvPicPr>
          <p:nvPr/>
        </p:nvPicPr>
        <p:blipFill>
          <a:blip r:embed="rId6"/>
          <a:stretch>
            <a:fillRect/>
          </a:stretch>
        </p:blipFill>
        <p:spPr>
          <a:xfrm>
            <a:off x="2998839" y="4028624"/>
            <a:ext cx="2563827" cy="2668627"/>
          </a:xfrm>
          <a:prstGeom prst="rect">
            <a:avLst/>
          </a:prstGeom>
        </p:spPr>
      </p:pic>
      <p:pic>
        <p:nvPicPr>
          <p:cNvPr id="17" name="Imagen 16">
            <a:extLst>
              <a:ext uri="{FF2B5EF4-FFF2-40B4-BE49-F238E27FC236}">
                <a16:creationId xmlns:a16="http://schemas.microsoft.com/office/drawing/2014/main" id="{A964168B-AA9B-31BE-1B6C-ADDCD72C4830}"/>
              </a:ext>
            </a:extLst>
          </p:cNvPr>
          <p:cNvPicPr>
            <a:picLocks noChangeAspect="1"/>
          </p:cNvPicPr>
          <p:nvPr/>
        </p:nvPicPr>
        <p:blipFill>
          <a:blip r:embed="rId7"/>
          <a:stretch>
            <a:fillRect/>
          </a:stretch>
        </p:blipFill>
        <p:spPr>
          <a:xfrm>
            <a:off x="6538751" y="5531645"/>
            <a:ext cx="4802190" cy="549049"/>
          </a:xfrm>
          <a:prstGeom prst="rect">
            <a:avLst/>
          </a:prstGeom>
        </p:spPr>
      </p:pic>
    </p:spTree>
    <p:extLst>
      <p:ext uri="{BB962C8B-B14F-4D97-AF65-F5344CB8AC3E}">
        <p14:creationId xmlns:p14="http://schemas.microsoft.com/office/powerpoint/2010/main" val="2183156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EC423C5-1CAA-DFFF-1639-761546F4C5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78001-2C48-A2A2-47C2-95EB5AF15513}"/>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9308833A-41A7-0951-0F4C-45FEEAC5E3E9}"/>
              </a:ext>
            </a:extLst>
          </p:cNvPr>
          <p:cNvSpPr>
            <a:spLocks noGrp="1"/>
          </p:cNvSpPr>
          <p:nvPr>
            <p:ph idx="4294967295"/>
          </p:nvPr>
        </p:nvSpPr>
        <p:spPr>
          <a:xfrm>
            <a:off x="770010" y="1302491"/>
            <a:ext cx="5325989" cy="5334282"/>
          </a:xfrm>
          <a:prstGeom prst="rect">
            <a:avLst/>
          </a:prstGeom>
        </p:spPr>
        <p:txBody>
          <a:bodyPr>
            <a:normAutofit/>
          </a:bodyPr>
          <a:lstStyle/>
          <a:p>
            <a:pPr marL="342900" indent="-342900">
              <a:lnSpc>
                <a:spcPct val="100000"/>
              </a:lnSpc>
              <a:spcBef>
                <a:spcPts val="1400"/>
              </a:spcBef>
              <a:buFont typeface="+mj-lt"/>
              <a:buAutoNum type="arabicPeriod" startAt="7"/>
            </a:pPr>
            <a:r>
              <a:rPr lang="en-US" sz="1800" b="0" i="0" dirty="0">
                <a:effectLst/>
                <a:latin typeface="Abadi" panose="020B0604020104020204" pitchFamily="34" charset="0"/>
              </a:rPr>
              <a:t>Calculate the accuracy on the test data using the method score: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mj-lt"/>
              <a:buAutoNum type="arabicPeriod" startAt="10"/>
            </a:pPr>
            <a:r>
              <a:rPr lang="en-US" sz="1800" dirty="0">
                <a:solidFill>
                  <a:schemeClr val="accent3">
                    <a:lumMod val="25000"/>
                  </a:schemeClr>
                </a:solidFill>
                <a:latin typeface="Abadi" panose="020B0604020104020204" pitchFamily="34" charset="0"/>
              </a:rPr>
              <a:t>Create a k nearest neighbors object then create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a:t>
            </a:r>
            <a:r>
              <a:rPr lang="en-US" sz="1800" dirty="0" err="1">
                <a:solidFill>
                  <a:schemeClr val="accent3">
                    <a:lumMod val="25000"/>
                  </a:schemeClr>
                </a:solidFill>
                <a:latin typeface="Abadi" panose="020B0604020104020204" pitchFamily="34" charset="0"/>
              </a:rPr>
              <a:t>knn_cv</a:t>
            </a:r>
            <a:r>
              <a:rPr lang="en-US" sz="1800" dirty="0">
                <a:solidFill>
                  <a:schemeClr val="accent3">
                    <a:lumMod val="25000"/>
                  </a:schemeClr>
                </a:solidFill>
                <a:latin typeface="Abadi" panose="020B0604020104020204" pitchFamily="34" charset="0"/>
              </a:rPr>
              <a:t> with cv = 10.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6AC1D46-4D3A-DEF6-1724-6D51370683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131C34A0-4973-F452-83B3-5CA0AAE3B426}"/>
              </a:ext>
            </a:extLst>
          </p:cNvPr>
          <p:cNvSpPr txBox="1">
            <a:spLocks/>
          </p:cNvSpPr>
          <p:nvPr/>
        </p:nvSpPr>
        <p:spPr>
          <a:xfrm>
            <a:off x="6360776" y="1307102"/>
            <a:ext cx="5325989" cy="5012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startAt="8"/>
            </a:pPr>
            <a:r>
              <a:rPr lang="en-US" sz="1800" dirty="0">
                <a:solidFill>
                  <a:schemeClr val="accent3">
                    <a:lumMod val="25000"/>
                  </a:schemeClr>
                </a:solidFill>
                <a:latin typeface="Abadi" panose="020B0604020104020204" pitchFamily="34" charset="0"/>
              </a:rPr>
              <a:t>Create a logistic regression object then create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with cv = 10.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mj-lt"/>
              <a:buAutoNum type="arabicPeriod" startAt="9"/>
            </a:pPr>
            <a:r>
              <a:rPr lang="en-US" sz="1800" dirty="0">
                <a:solidFill>
                  <a:schemeClr val="accent3">
                    <a:lumMod val="25000"/>
                  </a:schemeClr>
                </a:solidFill>
                <a:latin typeface="Abadi" panose="020B0604020104020204" pitchFamily="34" charset="0"/>
              </a:rPr>
              <a:t>Calculate the accuracy of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on the test data using the method score:</a:t>
            </a:r>
          </a:p>
        </p:txBody>
      </p:sp>
      <p:pic>
        <p:nvPicPr>
          <p:cNvPr id="9" name="Imagen 8">
            <a:extLst>
              <a:ext uri="{FF2B5EF4-FFF2-40B4-BE49-F238E27FC236}">
                <a16:creationId xmlns:a16="http://schemas.microsoft.com/office/drawing/2014/main" id="{220C65E6-C8B0-0F76-8CEB-C9E17D435EF2}"/>
              </a:ext>
            </a:extLst>
          </p:cNvPr>
          <p:cNvPicPr>
            <a:picLocks noChangeAspect="1"/>
          </p:cNvPicPr>
          <p:nvPr/>
        </p:nvPicPr>
        <p:blipFill>
          <a:blip r:embed="rId3"/>
          <a:stretch>
            <a:fillRect/>
          </a:stretch>
        </p:blipFill>
        <p:spPr>
          <a:xfrm>
            <a:off x="3614731" y="1712008"/>
            <a:ext cx="2397864" cy="2807041"/>
          </a:xfrm>
          <a:prstGeom prst="rect">
            <a:avLst/>
          </a:prstGeom>
        </p:spPr>
      </p:pic>
      <p:sp>
        <p:nvSpPr>
          <p:cNvPr id="11" name="Rectangle 2">
            <a:extLst>
              <a:ext uri="{FF2B5EF4-FFF2-40B4-BE49-F238E27FC236}">
                <a16:creationId xmlns:a16="http://schemas.microsoft.com/office/drawing/2014/main" id="{0412B259-FF6E-5FFD-99FD-5A85E2775E7A}"/>
              </a:ext>
            </a:extLst>
          </p:cNvPr>
          <p:cNvSpPr>
            <a:spLocks noChangeArrowheads="1"/>
          </p:cNvSpPr>
          <p:nvPr/>
        </p:nvSpPr>
        <p:spPr bwMode="auto">
          <a:xfrm>
            <a:off x="0" y="0"/>
            <a:ext cx="12192000" cy="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000" b="0" i="0" u="none" strike="noStrike" cap="none" normalizeH="0" baseline="0">
                <a:ln>
                  <a:noFill/>
                </a:ln>
                <a:solidFill>
                  <a:schemeClr val="tx1"/>
                </a:solidFill>
                <a:effectLst/>
                <a:latin typeface="system-ui"/>
              </a:rPr>
              <a:t>Create a decision tree classifier object then create a </a:t>
            </a:r>
            <a:r>
              <a:rPr kumimoji="0" lang="es-MX" altLang="es-MX" sz="1000" b="0" i="0" u="none" strike="noStrike" cap="none" normalizeH="0" baseline="0">
                <a:ln>
                  <a:noFill/>
                </a:ln>
                <a:solidFill>
                  <a:schemeClr val="tx1"/>
                </a:solidFill>
                <a:effectLst/>
                <a:latin typeface="menlo"/>
              </a:rPr>
              <a:t>GridSearchCV</a:t>
            </a:r>
            <a:r>
              <a:rPr kumimoji="0" lang="es-MX" altLang="es-MX" sz="1000" b="0" i="0" u="none" strike="noStrike" cap="none" normalizeH="0" baseline="0">
                <a:ln>
                  <a:noFill/>
                </a:ln>
                <a:solidFill>
                  <a:schemeClr val="tx1"/>
                </a:solidFill>
                <a:effectLst/>
                <a:latin typeface="system-ui"/>
              </a:rPr>
              <a:t> object </a:t>
            </a:r>
            <a:r>
              <a:rPr kumimoji="0" lang="es-MX" altLang="es-MX" sz="1000" b="0" i="0" u="none" strike="noStrike" cap="none" normalizeH="0" baseline="0">
                <a:ln>
                  <a:noFill/>
                </a:ln>
                <a:solidFill>
                  <a:schemeClr val="tx1"/>
                </a:solidFill>
                <a:effectLst/>
                <a:latin typeface="menlo"/>
              </a:rPr>
              <a:t>tree_cv</a:t>
            </a:r>
            <a:r>
              <a:rPr kumimoji="0" lang="es-MX" altLang="es-MX" sz="1000" b="0" i="0" u="none" strike="noStrike" cap="none" normalizeH="0" baseline="0">
                <a:ln>
                  <a:noFill/>
                </a:ln>
                <a:solidFill>
                  <a:schemeClr val="tx1"/>
                </a:solidFill>
                <a:effectLst/>
                <a:latin typeface="system-ui"/>
              </a:rPr>
              <a:t> with cv = 10. </a:t>
            </a:r>
            <a:r>
              <a:rPr kumimoji="0" lang="es-MX" altLang="es-MX" sz="800" b="0" i="0" u="none" strike="noStrike" cap="none" normalizeH="0" baseline="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id="{A3791A99-37C3-8B02-B17A-7D95B0DAF821}"/>
              </a:ext>
            </a:extLst>
          </p:cNvPr>
          <p:cNvPicPr>
            <a:picLocks noChangeAspect="1"/>
          </p:cNvPicPr>
          <p:nvPr/>
        </p:nvPicPr>
        <p:blipFill>
          <a:blip r:embed="rId4"/>
          <a:stretch>
            <a:fillRect/>
          </a:stretch>
        </p:blipFill>
        <p:spPr>
          <a:xfrm>
            <a:off x="6878614" y="1981269"/>
            <a:ext cx="2743200" cy="639351"/>
          </a:xfrm>
          <a:prstGeom prst="rect">
            <a:avLst/>
          </a:prstGeom>
        </p:spPr>
      </p:pic>
      <p:pic>
        <p:nvPicPr>
          <p:cNvPr id="18" name="Imagen 17">
            <a:extLst>
              <a:ext uri="{FF2B5EF4-FFF2-40B4-BE49-F238E27FC236}">
                <a16:creationId xmlns:a16="http://schemas.microsoft.com/office/drawing/2014/main" id="{5C7A0EF1-3D82-4079-E9BF-9426E555A07C}"/>
              </a:ext>
            </a:extLst>
          </p:cNvPr>
          <p:cNvPicPr>
            <a:picLocks noChangeAspect="1"/>
          </p:cNvPicPr>
          <p:nvPr/>
        </p:nvPicPr>
        <p:blipFill>
          <a:blip r:embed="rId5"/>
          <a:stretch>
            <a:fillRect/>
          </a:stretch>
        </p:blipFill>
        <p:spPr>
          <a:xfrm>
            <a:off x="6878614" y="2620620"/>
            <a:ext cx="3384106" cy="494909"/>
          </a:xfrm>
          <a:prstGeom prst="rect">
            <a:avLst/>
          </a:prstGeom>
        </p:spPr>
      </p:pic>
      <p:pic>
        <p:nvPicPr>
          <p:cNvPr id="20" name="Imagen 19">
            <a:extLst>
              <a:ext uri="{FF2B5EF4-FFF2-40B4-BE49-F238E27FC236}">
                <a16:creationId xmlns:a16="http://schemas.microsoft.com/office/drawing/2014/main" id="{006832A1-E5EA-4095-2722-0F17D09DE6A1}"/>
              </a:ext>
            </a:extLst>
          </p:cNvPr>
          <p:cNvPicPr>
            <a:picLocks noChangeAspect="1"/>
          </p:cNvPicPr>
          <p:nvPr/>
        </p:nvPicPr>
        <p:blipFill>
          <a:blip r:embed="rId6"/>
          <a:stretch>
            <a:fillRect/>
          </a:stretch>
        </p:blipFill>
        <p:spPr>
          <a:xfrm>
            <a:off x="6878614" y="3813225"/>
            <a:ext cx="2474304" cy="2838542"/>
          </a:xfrm>
          <a:prstGeom prst="rect">
            <a:avLst/>
          </a:prstGeom>
        </p:spPr>
      </p:pic>
      <p:pic>
        <p:nvPicPr>
          <p:cNvPr id="22" name="Imagen 21">
            <a:extLst>
              <a:ext uri="{FF2B5EF4-FFF2-40B4-BE49-F238E27FC236}">
                <a16:creationId xmlns:a16="http://schemas.microsoft.com/office/drawing/2014/main" id="{29E9FD5C-BD74-1C27-08D1-1178A54FB129}"/>
              </a:ext>
            </a:extLst>
          </p:cNvPr>
          <p:cNvPicPr>
            <a:picLocks noChangeAspect="1"/>
          </p:cNvPicPr>
          <p:nvPr/>
        </p:nvPicPr>
        <p:blipFill>
          <a:blip r:embed="rId7"/>
          <a:stretch>
            <a:fillRect/>
          </a:stretch>
        </p:blipFill>
        <p:spPr>
          <a:xfrm>
            <a:off x="1072061" y="5240543"/>
            <a:ext cx="3015409" cy="674735"/>
          </a:xfrm>
          <a:prstGeom prst="rect">
            <a:avLst/>
          </a:prstGeom>
        </p:spPr>
      </p:pic>
      <p:pic>
        <p:nvPicPr>
          <p:cNvPr id="24" name="Imagen 23">
            <a:extLst>
              <a:ext uri="{FF2B5EF4-FFF2-40B4-BE49-F238E27FC236}">
                <a16:creationId xmlns:a16="http://schemas.microsoft.com/office/drawing/2014/main" id="{309A2274-4F33-DFEA-CC39-BC956383C75B}"/>
              </a:ext>
            </a:extLst>
          </p:cNvPr>
          <p:cNvPicPr>
            <a:picLocks noChangeAspect="1"/>
          </p:cNvPicPr>
          <p:nvPr/>
        </p:nvPicPr>
        <p:blipFill>
          <a:blip r:embed="rId8"/>
          <a:stretch>
            <a:fillRect/>
          </a:stretch>
        </p:blipFill>
        <p:spPr>
          <a:xfrm>
            <a:off x="1072062" y="5972199"/>
            <a:ext cx="4001384" cy="549911"/>
          </a:xfrm>
          <a:prstGeom prst="rect">
            <a:avLst/>
          </a:prstGeom>
        </p:spPr>
      </p:pic>
    </p:spTree>
    <p:extLst>
      <p:ext uri="{BB962C8B-B14F-4D97-AF65-F5344CB8AC3E}">
        <p14:creationId xmlns:p14="http://schemas.microsoft.com/office/powerpoint/2010/main" val="139877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B32FD64-1340-2177-F2E4-DB706084AB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57361C-5B88-F711-1C93-6528B219295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88FD76EF-7CEE-A796-625B-B568E610A396}"/>
              </a:ext>
            </a:extLst>
          </p:cNvPr>
          <p:cNvSpPr>
            <a:spLocks noGrp="1"/>
          </p:cNvSpPr>
          <p:nvPr>
            <p:ph idx="4294967295"/>
          </p:nvPr>
        </p:nvSpPr>
        <p:spPr>
          <a:xfrm>
            <a:off x="770010" y="1302491"/>
            <a:ext cx="5325989" cy="4193740"/>
          </a:xfrm>
          <a:prstGeom prst="rect">
            <a:avLst/>
          </a:prstGeom>
        </p:spPr>
        <p:txBody>
          <a:bodyPr>
            <a:normAutofit/>
          </a:bodyPr>
          <a:lstStyle/>
          <a:p>
            <a:pPr marL="342900" indent="-342900">
              <a:lnSpc>
                <a:spcPct val="100000"/>
              </a:lnSpc>
              <a:spcBef>
                <a:spcPts val="1400"/>
              </a:spcBef>
              <a:buFont typeface="+mj-lt"/>
              <a:buAutoNum type="arabicPeriod" startAt="11"/>
            </a:pPr>
            <a:r>
              <a:rPr lang="en-US" sz="1800" b="0" i="0" dirty="0">
                <a:effectLst/>
                <a:latin typeface="Abadi" panose="020B0604020104020204" pitchFamily="34" charset="0"/>
              </a:rPr>
              <a:t>Calculate the accuracy of </a:t>
            </a:r>
            <a:r>
              <a:rPr lang="en-US" sz="1800" b="0" i="0" dirty="0" err="1">
                <a:effectLst/>
                <a:latin typeface="Abadi" panose="020B0604020104020204" pitchFamily="34" charset="0"/>
              </a:rPr>
              <a:t>knn_cv</a:t>
            </a:r>
            <a:r>
              <a:rPr lang="en-US" sz="1800" b="0" i="0" dirty="0">
                <a:effectLst/>
                <a:latin typeface="Abadi" panose="020B0604020104020204" pitchFamily="34" charset="0"/>
              </a:rPr>
              <a:t> on the test data using the method score: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0CDF297-51F5-FFA6-7DD1-0E9FD768D6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B5D283D3-4E43-02BD-216A-246F668CD924}"/>
              </a:ext>
            </a:extLst>
          </p:cNvPr>
          <p:cNvSpPr txBox="1">
            <a:spLocks/>
          </p:cNvSpPr>
          <p:nvPr/>
        </p:nvSpPr>
        <p:spPr>
          <a:xfrm>
            <a:off x="6360776" y="1307103"/>
            <a:ext cx="5325989" cy="41891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startAt="12"/>
            </a:pPr>
            <a:r>
              <a:rPr lang="en-US" sz="1800" dirty="0">
                <a:solidFill>
                  <a:schemeClr val="accent3">
                    <a:lumMod val="25000"/>
                  </a:schemeClr>
                </a:solidFill>
                <a:latin typeface="Abadi" panose="020B0604020104020204" pitchFamily="34" charset="0"/>
              </a:rPr>
              <a:t>Find the method performs best: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Rectangle 2">
            <a:extLst>
              <a:ext uri="{FF2B5EF4-FFF2-40B4-BE49-F238E27FC236}">
                <a16:creationId xmlns:a16="http://schemas.microsoft.com/office/drawing/2014/main" id="{5A7CF802-05A9-FA9F-02E8-CA25A876B50E}"/>
              </a:ext>
            </a:extLst>
          </p:cNvPr>
          <p:cNvSpPr>
            <a:spLocks noChangeArrowheads="1"/>
          </p:cNvSpPr>
          <p:nvPr/>
        </p:nvSpPr>
        <p:spPr bwMode="auto">
          <a:xfrm>
            <a:off x="0" y="0"/>
            <a:ext cx="12192000" cy="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000" b="0" i="0" u="none" strike="noStrike" cap="none" normalizeH="0" baseline="0">
                <a:ln>
                  <a:noFill/>
                </a:ln>
                <a:solidFill>
                  <a:schemeClr val="tx1"/>
                </a:solidFill>
                <a:effectLst/>
                <a:latin typeface="system-ui"/>
              </a:rPr>
              <a:t>Create a decision tree classifier object then create a </a:t>
            </a:r>
            <a:r>
              <a:rPr kumimoji="0" lang="es-MX" altLang="es-MX" sz="1000" b="0" i="0" u="none" strike="noStrike" cap="none" normalizeH="0" baseline="0">
                <a:ln>
                  <a:noFill/>
                </a:ln>
                <a:solidFill>
                  <a:schemeClr val="tx1"/>
                </a:solidFill>
                <a:effectLst/>
                <a:latin typeface="menlo"/>
              </a:rPr>
              <a:t>GridSearchCV</a:t>
            </a:r>
            <a:r>
              <a:rPr kumimoji="0" lang="es-MX" altLang="es-MX" sz="1000" b="0" i="0" u="none" strike="noStrike" cap="none" normalizeH="0" baseline="0">
                <a:ln>
                  <a:noFill/>
                </a:ln>
                <a:solidFill>
                  <a:schemeClr val="tx1"/>
                </a:solidFill>
                <a:effectLst/>
                <a:latin typeface="system-ui"/>
              </a:rPr>
              <a:t> object </a:t>
            </a:r>
            <a:r>
              <a:rPr kumimoji="0" lang="es-MX" altLang="es-MX" sz="1000" b="0" i="0" u="none" strike="noStrike" cap="none" normalizeH="0" baseline="0">
                <a:ln>
                  <a:noFill/>
                </a:ln>
                <a:solidFill>
                  <a:schemeClr val="tx1"/>
                </a:solidFill>
                <a:effectLst/>
                <a:latin typeface="menlo"/>
              </a:rPr>
              <a:t>tree_cv</a:t>
            </a:r>
            <a:r>
              <a:rPr kumimoji="0" lang="es-MX" altLang="es-MX" sz="1000" b="0" i="0" u="none" strike="noStrike" cap="none" normalizeH="0" baseline="0">
                <a:ln>
                  <a:noFill/>
                </a:ln>
                <a:solidFill>
                  <a:schemeClr val="tx1"/>
                </a:solidFill>
                <a:effectLst/>
                <a:latin typeface="system-ui"/>
              </a:rPr>
              <a:t> with cv = 10. </a:t>
            </a:r>
            <a:r>
              <a:rPr kumimoji="0" lang="es-MX" altLang="es-MX" sz="800" b="0" i="0" u="none" strike="noStrike" cap="none" normalizeH="0" baseline="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3E3E8825-8D95-1893-1DA0-9EF155DF0F64}"/>
              </a:ext>
            </a:extLst>
          </p:cNvPr>
          <p:cNvPicPr>
            <a:picLocks noChangeAspect="1"/>
          </p:cNvPicPr>
          <p:nvPr/>
        </p:nvPicPr>
        <p:blipFill>
          <a:blip r:embed="rId3"/>
          <a:stretch>
            <a:fillRect/>
          </a:stretch>
        </p:blipFill>
        <p:spPr>
          <a:xfrm>
            <a:off x="1988807" y="1960107"/>
            <a:ext cx="2888393" cy="3394985"/>
          </a:xfrm>
          <a:prstGeom prst="rect">
            <a:avLst/>
          </a:prstGeom>
        </p:spPr>
      </p:pic>
      <p:pic>
        <p:nvPicPr>
          <p:cNvPr id="10" name="Imagen 9">
            <a:extLst>
              <a:ext uri="{FF2B5EF4-FFF2-40B4-BE49-F238E27FC236}">
                <a16:creationId xmlns:a16="http://schemas.microsoft.com/office/drawing/2014/main" id="{D0678AF6-6CEE-F6F3-7D22-C5231AE186C5}"/>
              </a:ext>
            </a:extLst>
          </p:cNvPr>
          <p:cNvPicPr>
            <a:picLocks noChangeAspect="1"/>
          </p:cNvPicPr>
          <p:nvPr/>
        </p:nvPicPr>
        <p:blipFill>
          <a:blip r:embed="rId4"/>
          <a:srcRect b="44130"/>
          <a:stretch/>
        </p:blipFill>
        <p:spPr>
          <a:xfrm>
            <a:off x="6585393" y="1960107"/>
            <a:ext cx="3500979" cy="1996269"/>
          </a:xfrm>
          <a:prstGeom prst="rect">
            <a:avLst/>
          </a:prstGeom>
        </p:spPr>
      </p:pic>
      <p:sp>
        <p:nvSpPr>
          <p:cNvPr id="13" name="CuadroTexto 12">
            <a:extLst>
              <a:ext uri="{FF2B5EF4-FFF2-40B4-BE49-F238E27FC236}">
                <a16:creationId xmlns:a16="http://schemas.microsoft.com/office/drawing/2014/main" id="{1BAA42EE-D8F5-20F9-5082-41941515B621}"/>
              </a:ext>
            </a:extLst>
          </p:cNvPr>
          <p:cNvSpPr txBox="1"/>
          <p:nvPr/>
        </p:nvSpPr>
        <p:spPr>
          <a:xfrm>
            <a:off x="904567" y="5484739"/>
            <a:ext cx="9960078" cy="1938992"/>
          </a:xfrm>
          <a:prstGeom prst="rect">
            <a:avLst/>
          </a:prstGeom>
          <a:noFill/>
        </p:spPr>
        <p:txBody>
          <a:bodyPr wrap="square">
            <a:spAutoFit/>
          </a:bodyPr>
          <a:lstStyle/>
          <a:p>
            <a:r>
              <a:rPr lang="es-MX" dirty="0"/>
              <a:t>GitHub URL predictive análisis:</a:t>
            </a:r>
          </a:p>
          <a:p>
            <a:r>
              <a:rPr lang="es-MX" sz="1600" dirty="0">
                <a:hlinkClick r:id="rId5"/>
              </a:rPr>
              <a:t>https://github.com/Diego-Asturiano/Data_Science_Capstone_Falcon9_SpaceX_Launch/blob/666c475415295fdc01b0778dfb7fff901c8e4c0f/4.%20Machine%20Learning%20Prediction.ipynb</a:t>
            </a:r>
            <a:endParaRPr lang="es-MX" sz="1600" dirty="0"/>
          </a:p>
          <a:p>
            <a:endParaRPr lang="es-MX" dirty="0"/>
          </a:p>
          <a:p>
            <a:endParaRPr lang="es-MX" dirty="0"/>
          </a:p>
          <a:p>
            <a:endParaRPr lang="es-MX" dirty="0"/>
          </a:p>
        </p:txBody>
      </p:sp>
    </p:spTree>
    <p:extLst>
      <p:ext uri="{BB962C8B-B14F-4D97-AF65-F5344CB8AC3E}">
        <p14:creationId xmlns:p14="http://schemas.microsoft.com/office/powerpoint/2010/main" val="335340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4CA87A5A-3F9A-ABDF-CCDF-C2E89E0B78F0}"/>
              </a:ext>
            </a:extLst>
          </p:cNvPr>
          <p:cNvPicPr>
            <a:picLocks noChangeAspect="1"/>
          </p:cNvPicPr>
          <p:nvPr/>
        </p:nvPicPr>
        <p:blipFill>
          <a:blip r:embed="rId3"/>
          <a:stretch>
            <a:fillRect/>
          </a:stretch>
        </p:blipFill>
        <p:spPr>
          <a:xfrm>
            <a:off x="3263251" y="1552425"/>
            <a:ext cx="5529119" cy="48747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9061F482-40CD-168B-4505-84C4CEE4B898}"/>
              </a:ext>
            </a:extLst>
          </p:cNvPr>
          <p:cNvPicPr>
            <a:picLocks noChangeAspect="1"/>
          </p:cNvPicPr>
          <p:nvPr/>
        </p:nvPicPr>
        <p:blipFill>
          <a:blip r:embed="rId3"/>
          <a:stretch>
            <a:fillRect/>
          </a:stretch>
        </p:blipFill>
        <p:spPr>
          <a:xfrm>
            <a:off x="2571724" y="1580642"/>
            <a:ext cx="6912173" cy="413578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F59AD329-DF61-ED8E-DD92-9B0995868E24}"/>
              </a:ext>
            </a:extLst>
          </p:cNvPr>
          <p:cNvPicPr>
            <a:picLocks noChangeAspect="1"/>
          </p:cNvPicPr>
          <p:nvPr/>
        </p:nvPicPr>
        <p:blipFill>
          <a:blip r:embed="rId3"/>
          <a:stretch>
            <a:fillRect/>
          </a:stretch>
        </p:blipFill>
        <p:spPr>
          <a:xfrm>
            <a:off x="2821763" y="1514794"/>
            <a:ext cx="6412096" cy="480455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BA05C7F-6B9E-1084-6759-86276A6B6BB0}"/>
              </a:ext>
            </a:extLst>
          </p:cNvPr>
          <p:cNvPicPr>
            <a:picLocks noChangeAspect="1"/>
          </p:cNvPicPr>
          <p:nvPr/>
        </p:nvPicPr>
        <p:blipFill>
          <a:blip r:embed="rId3"/>
          <a:stretch>
            <a:fillRect/>
          </a:stretch>
        </p:blipFill>
        <p:spPr>
          <a:xfrm>
            <a:off x="2240079" y="1611381"/>
            <a:ext cx="7575464" cy="46150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2543EA69-F684-0C18-625B-A96E947E8244}"/>
              </a:ext>
            </a:extLst>
          </p:cNvPr>
          <p:cNvPicPr>
            <a:picLocks noChangeAspect="1"/>
          </p:cNvPicPr>
          <p:nvPr/>
        </p:nvPicPr>
        <p:blipFill>
          <a:blip r:embed="rId3"/>
          <a:stretch>
            <a:fillRect/>
          </a:stretch>
        </p:blipFill>
        <p:spPr>
          <a:xfrm>
            <a:off x="2047640" y="1574491"/>
            <a:ext cx="7960341" cy="48527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196755B7-2290-A839-0190-FCAB65325348}"/>
              </a:ext>
            </a:extLst>
          </p:cNvPr>
          <p:cNvPicPr>
            <a:picLocks noChangeAspect="1"/>
          </p:cNvPicPr>
          <p:nvPr/>
        </p:nvPicPr>
        <p:blipFill>
          <a:blip r:embed="rId3"/>
          <a:stretch>
            <a:fillRect/>
          </a:stretch>
        </p:blipFill>
        <p:spPr>
          <a:xfrm>
            <a:off x="3208166" y="1653996"/>
            <a:ext cx="5639289" cy="45723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n 7">
            <a:extLst>
              <a:ext uri="{FF2B5EF4-FFF2-40B4-BE49-F238E27FC236}">
                <a16:creationId xmlns:a16="http://schemas.microsoft.com/office/drawing/2014/main" id="{D0DB1DAF-B20B-827B-C991-AB88A1E3A093}"/>
              </a:ext>
            </a:extLst>
          </p:cNvPr>
          <p:cNvPicPr>
            <a:picLocks noChangeAspect="1"/>
          </p:cNvPicPr>
          <p:nvPr/>
        </p:nvPicPr>
        <p:blipFill>
          <a:blip r:embed="rId3"/>
          <a:stretch>
            <a:fillRect/>
          </a:stretch>
        </p:blipFill>
        <p:spPr>
          <a:xfrm>
            <a:off x="2519828" y="1606845"/>
            <a:ext cx="6936675" cy="36443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3131"/>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74C5ACA-4C43-6D38-C3EB-2C835132FF21}"/>
              </a:ext>
            </a:extLst>
          </p:cNvPr>
          <p:cNvPicPr>
            <a:picLocks noChangeAspect="1"/>
          </p:cNvPicPr>
          <p:nvPr/>
        </p:nvPicPr>
        <p:blipFill>
          <a:blip r:embed="rId3"/>
          <a:stretch>
            <a:fillRect/>
          </a:stretch>
        </p:blipFill>
        <p:spPr>
          <a:xfrm>
            <a:off x="770011" y="2002180"/>
            <a:ext cx="10348857" cy="36731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3212"/>
            <a:ext cx="10314549" cy="47223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Collection API</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Web scraping</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Data wrangling</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EDA Using SQL</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EDA Using Pandas and Matplotlib</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Interactive Visual Analytics with Folium lab</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Interactive Dashboard with Ploty Dash</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Source Sans Pro" panose="020B0503030403020204" pitchFamily="34" charset="0"/>
                <a:ea typeface="Source Sans Pro" panose="020B0503030403020204" pitchFamily="34" charset="0"/>
              </a:rPr>
              <a:t>Machine Learning Prediction</a:t>
            </a:r>
            <a:endParaRPr lang="en-US" sz="2200" dirty="0">
              <a:solidFill>
                <a:schemeClr val="accent3">
                  <a:lumMod val="25000"/>
                </a:schemeClr>
              </a:solidFill>
              <a:latin typeface="Source Sans Pro" panose="020B0503030403020204" pitchFamily="34" charset="0"/>
              <a:ea typeface="Source Sans Pro" panose="020B0503030403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3541"/>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440B0890-A9CE-3A21-22E1-B7C5A71A79F1}"/>
              </a:ext>
            </a:extLst>
          </p:cNvPr>
          <p:cNvPicPr>
            <a:picLocks noChangeAspect="1"/>
          </p:cNvPicPr>
          <p:nvPr/>
        </p:nvPicPr>
        <p:blipFill>
          <a:blip r:embed="rId3"/>
          <a:stretch>
            <a:fillRect/>
          </a:stretch>
        </p:blipFill>
        <p:spPr>
          <a:xfrm>
            <a:off x="1603815" y="2005918"/>
            <a:ext cx="8847991" cy="24496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1100"/>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466E8D09-73C8-949F-195E-ACA808065EFB}"/>
              </a:ext>
            </a:extLst>
          </p:cNvPr>
          <p:cNvPicPr>
            <a:picLocks noChangeAspect="1"/>
          </p:cNvPicPr>
          <p:nvPr/>
        </p:nvPicPr>
        <p:blipFill>
          <a:blip r:embed="rId3"/>
          <a:stretch>
            <a:fillRect/>
          </a:stretch>
        </p:blipFill>
        <p:spPr>
          <a:xfrm>
            <a:off x="1816354" y="2288842"/>
            <a:ext cx="8559292" cy="22803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C3023E5B-9ADF-1082-EB4E-0BF641127BDD}"/>
              </a:ext>
            </a:extLst>
          </p:cNvPr>
          <p:cNvPicPr>
            <a:picLocks noChangeAspect="1"/>
          </p:cNvPicPr>
          <p:nvPr/>
        </p:nvPicPr>
        <p:blipFill>
          <a:blip r:embed="rId3"/>
          <a:stretch>
            <a:fillRect/>
          </a:stretch>
        </p:blipFill>
        <p:spPr>
          <a:xfrm>
            <a:off x="2074112" y="2374674"/>
            <a:ext cx="8043775" cy="266364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5042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06AE304-9B6A-A89F-2352-78FF8B7DF1EF}"/>
              </a:ext>
            </a:extLst>
          </p:cNvPr>
          <p:cNvPicPr>
            <a:picLocks noChangeAspect="1"/>
          </p:cNvPicPr>
          <p:nvPr/>
        </p:nvPicPr>
        <p:blipFill>
          <a:blip r:embed="rId3"/>
          <a:stretch>
            <a:fillRect/>
          </a:stretch>
        </p:blipFill>
        <p:spPr>
          <a:xfrm>
            <a:off x="914348" y="2576052"/>
            <a:ext cx="10226926" cy="22861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4A6FE284-4AA1-018D-1745-9462A16BF4BD}"/>
              </a:ext>
            </a:extLst>
          </p:cNvPr>
          <p:cNvPicPr>
            <a:picLocks noChangeAspect="1"/>
          </p:cNvPicPr>
          <p:nvPr/>
        </p:nvPicPr>
        <p:blipFill>
          <a:blip r:embed="rId3"/>
          <a:stretch>
            <a:fillRect/>
          </a:stretch>
        </p:blipFill>
        <p:spPr>
          <a:xfrm>
            <a:off x="2008279" y="2263038"/>
            <a:ext cx="8175442" cy="29888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1100"/>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D08E9AEC-4591-7DF0-721A-0B6E3261FC3A}"/>
              </a:ext>
            </a:extLst>
          </p:cNvPr>
          <p:cNvPicPr>
            <a:picLocks noChangeAspect="1"/>
          </p:cNvPicPr>
          <p:nvPr/>
        </p:nvPicPr>
        <p:blipFill>
          <a:blip r:embed="rId3"/>
          <a:stretch>
            <a:fillRect/>
          </a:stretch>
        </p:blipFill>
        <p:spPr>
          <a:xfrm>
            <a:off x="1431752" y="2100149"/>
            <a:ext cx="9192118" cy="42165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999"/>
            <a:ext cx="9745589" cy="9274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FBA285EC-DE55-8459-7C13-536CAA10C8DF}"/>
              </a:ext>
            </a:extLst>
          </p:cNvPr>
          <p:cNvPicPr>
            <a:picLocks noChangeAspect="1"/>
          </p:cNvPicPr>
          <p:nvPr/>
        </p:nvPicPr>
        <p:blipFill>
          <a:blip r:embed="rId3"/>
          <a:stretch>
            <a:fillRect/>
          </a:stretch>
        </p:blipFill>
        <p:spPr>
          <a:xfrm>
            <a:off x="1005796" y="2289364"/>
            <a:ext cx="10044030" cy="17679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0824"/>
            <a:ext cx="9745589" cy="119287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A76EBA06-91EE-B2E7-7853-132410AD1928}"/>
              </a:ext>
            </a:extLst>
          </p:cNvPr>
          <p:cNvPicPr>
            <a:picLocks noChangeAspect="1"/>
          </p:cNvPicPr>
          <p:nvPr/>
        </p:nvPicPr>
        <p:blipFill>
          <a:blip r:embed="rId3"/>
          <a:stretch>
            <a:fillRect/>
          </a:stretch>
        </p:blipFill>
        <p:spPr>
          <a:xfrm>
            <a:off x="734028" y="2823702"/>
            <a:ext cx="10531753" cy="35969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6953"/>
            <a:ext cx="100651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all the location markers of the launch points on a global map, we can see all the launch points very close to the coast.</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map</a:t>
            </a:r>
          </a:p>
        </p:txBody>
      </p:sp>
      <p:pic>
        <p:nvPicPr>
          <p:cNvPr id="8" name="Imagen 7">
            <a:extLst>
              <a:ext uri="{FF2B5EF4-FFF2-40B4-BE49-F238E27FC236}">
                <a16:creationId xmlns:a16="http://schemas.microsoft.com/office/drawing/2014/main" id="{30A67A56-E7CE-E81D-29ED-6DF183ADC9BF}"/>
              </a:ext>
            </a:extLst>
          </p:cNvPr>
          <p:cNvPicPr>
            <a:picLocks noChangeAspect="1"/>
          </p:cNvPicPr>
          <p:nvPr/>
        </p:nvPicPr>
        <p:blipFill>
          <a:blip r:embed="rId3"/>
          <a:stretch>
            <a:fillRect/>
          </a:stretch>
        </p:blipFill>
        <p:spPr>
          <a:xfrm>
            <a:off x="1356346" y="2512973"/>
            <a:ext cx="9342930" cy="36045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44442"/>
            <a:ext cx="7772400" cy="4874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b="0" i="0" dirty="0">
                <a:solidFill>
                  <a:srgbClr val="0F1114"/>
                </a:solidFill>
                <a:effectLst/>
                <a:latin typeface="Source Sans Pro" panose="020B0503030403020204" pitchFamily="34" charset="0"/>
                <a:ea typeface="Source Sans Pro" panose="020B0503030403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2000" b="0" i="0" dirty="0">
                <a:solidFill>
                  <a:srgbClr val="0F1114"/>
                </a:solidFill>
                <a:effectLst/>
                <a:latin typeface="Abadi" panose="020B0604020104020204" pitchFamily="34" charset="0"/>
              </a:rPr>
              <a:t>.</a:t>
            </a:r>
          </a:p>
          <a:p>
            <a:pPr marL="0" indent="0">
              <a:spcBef>
                <a:spcPts val="1400"/>
              </a:spcBef>
              <a:buNone/>
            </a:pPr>
            <a:endParaRPr lang="en-US" sz="16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000" i="0" dirty="0">
                <a:solidFill>
                  <a:srgbClr val="0F1114"/>
                </a:solidFill>
                <a:effectLst/>
                <a:latin typeface="Source Sans Pro" panose="020B0503030403020204" pitchFamily="34" charset="0"/>
                <a:ea typeface="Source Sans Pro" panose="020B0503030403020204" pitchFamily="34" charset="0"/>
              </a:rPr>
              <a:t>We will predict if the Falcon 9 first stage will land successfully. SpaceX advertises Falcon 9 rocket launches on its website</a:t>
            </a:r>
            <a:endParaRPr lang="en-US" dirty="0">
              <a:solidFill>
                <a:schemeClr val="accent3">
                  <a:lumMod val="25000"/>
                </a:schemeClr>
              </a:solidFill>
              <a:latin typeface="Source Sans Pro" panose="020B0503030403020204" pitchFamily="34" charset="0"/>
              <a:ea typeface="Source Sans Pro" panose="020B0503030403020204" pitchFamily="34" charset="0"/>
            </a:endParaRPr>
          </a:p>
        </p:txBody>
      </p:sp>
      <p:pic>
        <p:nvPicPr>
          <p:cNvPr id="1026" name="Picture 2" descr="Falcon 9 - Wikipedia">
            <a:extLst>
              <a:ext uri="{FF2B5EF4-FFF2-40B4-BE49-F238E27FC236}">
                <a16:creationId xmlns:a16="http://schemas.microsoft.com/office/drawing/2014/main" id="{DB98EC8C-7376-4031-1EDE-3FDAAA49B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830" y="1823159"/>
            <a:ext cx="2685352" cy="321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40491"/>
            <a:ext cx="9745589" cy="54905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color-labeled launch outcomes on the map.</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Success/Failed launches for each site on the map</a:t>
            </a:r>
          </a:p>
        </p:txBody>
      </p:sp>
      <p:pic>
        <p:nvPicPr>
          <p:cNvPr id="4" name="Imagen 3">
            <a:extLst>
              <a:ext uri="{FF2B5EF4-FFF2-40B4-BE49-F238E27FC236}">
                <a16:creationId xmlns:a16="http://schemas.microsoft.com/office/drawing/2014/main" id="{BCED1223-E594-179C-F2FE-6C6A91A6C8C7}"/>
              </a:ext>
            </a:extLst>
          </p:cNvPr>
          <p:cNvPicPr>
            <a:picLocks noChangeAspect="1"/>
          </p:cNvPicPr>
          <p:nvPr/>
        </p:nvPicPr>
        <p:blipFill>
          <a:blip r:embed="rId3"/>
          <a:stretch>
            <a:fillRect/>
          </a:stretch>
        </p:blipFill>
        <p:spPr>
          <a:xfrm>
            <a:off x="474133" y="2224734"/>
            <a:ext cx="5683310" cy="3328796"/>
          </a:xfrm>
          <a:prstGeom prst="rect">
            <a:avLst/>
          </a:prstGeom>
        </p:spPr>
      </p:pic>
      <p:pic>
        <p:nvPicPr>
          <p:cNvPr id="7" name="Imagen 6">
            <a:extLst>
              <a:ext uri="{FF2B5EF4-FFF2-40B4-BE49-F238E27FC236}">
                <a16:creationId xmlns:a16="http://schemas.microsoft.com/office/drawing/2014/main" id="{BB45D6E5-5473-1212-80B8-688CC8E71B67}"/>
              </a:ext>
            </a:extLst>
          </p:cNvPr>
          <p:cNvPicPr>
            <a:picLocks noChangeAspect="1"/>
          </p:cNvPicPr>
          <p:nvPr/>
        </p:nvPicPr>
        <p:blipFill>
          <a:blip r:embed="rId4"/>
          <a:stretch>
            <a:fillRect/>
          </a:stretch>
        </p:blipFill>
        <p:spPr>
          <a:xfrm>
            <a:off x="6247740" y="2224734"/>
            <a:ext cx="5470127" cy="33287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5218"/>
            <a:ext cx="10615745" cy="91486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400" dirty="0">
                <a:solidFill>
                  <a:srgbClr val="0B49CB"/>
                </a:solidFill>
                <a:latin typeface="Abadi"/>
              </a:rPr>
              <a:t>Calculate the distances between a launch site to its proximities</a:t>
            </a:r>
          </a:p>
        </p:txBody>
      </p:sp>
      <p:pic>
        <p:nvPicPr>
          <p:cNvPr id="4" name="Imagen 3">
            <a:extLst>
              <a:ext uri="{FF2B5EF4-FFF2-40B4-BE49-F238E27FC236}">
                <a16:creationId xmlns:a16="http://schemas.microsoft.com/office/drawing/2014/main" id="{11D1514A-7637-58C4-2075-6004376B5BEF}"/>
              </a:ext>
            </a:extLst>
          </p:cNvPr>
          <p:cNvPicPr>
            <a:picLocks noChangeAspect="1"/>
          </p:cNvPicPr>
          <p:nvPr/>
        </p:nvPicPr>
        <p:blipFill>
          <a:blip r:embed="rId3"/>
          <a:stretch>
            <a:fillRect/>
          </a:stretch>
        </p:blipFill>
        <p:spPr>
          <a:xfrm>
            <a:off x="1569792" y="2340078"/>
            <a:ext cx="8916037" cy="4077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8"/>
            <a:ext cx="9745589" cy="4773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launches sites</a:t>
            </a:r>
          </a:p>
        </p:txBody>
      </p:sp>
      <p:pic>
        <p:nvPicPr>
          <p:cNvPr id="4" name="Imagen 3">
            <a:extLst>
              <a:ext uri="{FF2B5EF4-FFF2-40B4-BE49-F238E27FC236}">
                <a16:creationId xmlns:a16="http://schemas.microsoft.com/office/drawing/2014/main" id="{2FF67AA6-BB81-B528-CE6F-62778B64FBF6}"/>
              </a:ext>
            </a:extLst>
          </p:cNvPr>
          <p:cNvPicPr>
            <a:picLocks noChangeAspect="1"/>
          </p:cNvPicPr>
          <p:nvPr/>
        </p:nvPicPr>
        <p:blipFill>
          <a:blip r:embed="rId3"/>
          <a:stretch>
            <a:fillRect/>
          </a:stretch>
        </p:blipFill>
        <p:spPr>
          <a:xfrm>
            <a:off x="1188294" y="1967728"/>
            <a:ext cx="9815411" cy="31778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81495"/>
            <a:ext cx="10551583" cy="8487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75010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4000" dirty="0">
              <a:solidFill>
                <a:schemeClr val="accent3">
                  <a:lumMod val="25000"/>
                </a:schemeClr>
              </a:solidFill>
              <a:latin typeface="Abadi"/>
            </a:endParaRPr>
          </a:p>
          <a:p>
            <a:r>
              <a:rPr lang="en-US" sz="14800" dirty="0">
                <a:solidFill>
                  <a:srgbClr val="0B49CB"/>
                </a:solidFill>
                <a:latin typeface="Abadi"/>
              </a:rPr>
              <a:t>Launch site with highest launch success ratio</a:t>
            </a:r>
          </a:p>
          <a:p>
            <a:endParaRPr lang="en-US" dirty="0">
              <a:solidFill>
                <a:srgbClr val="0B49CB"/>
              </a:solidFill>
              <a:latin typeface="Abadi"/>
            </a:endParaRPr>
          </a:p>
        </p:txBody>
      </p:sp>
      <p:pic>
        <p:nvPicPr>
          <p:cNvPr id="4" name="Imagen 3">
            <a:extLst>
              <a:ext uri="{FF2B5EF4-FFF2-40B4-BE49-F238E27FC236}">
                <a16:creationId xmlns:a16="http://schemas.microsoft.com/office/drawing/2014/main" id="{5BD0F678-EDCF-1D6E-8EA7-86667A2D91B5}"/>
              </a:ext>
            </a:extLst>
          </p:cNvPr>
          <p:cNvPicPr>
            <a:picLocks noChangeAspect="1"/>
          </p:cNvPicPr>
          <p:nvPr/>
        </p:nvPicPr>
        <p:blipFill>
          <a:blip r:embed="rId3"/>
          <a:stretch>
            <a:fillRect/>
          </a:stretch>
        </p:blipFill>
        <p:spPr>
          <a:xfrm>
            <a:off x="990157" y="2330245"/>
            <a:ext cx="10211685" cy="32159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3987"/>
            <a:ext cx="10414662" cy="8389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pPr>
            <a:r>
              <a:rPr lang="en-US" sz="3700" dirty="0">
                <a:solidFill>
                  <a:srgbClr val="0B49CB"/>
                </a:solidFill>
                <a:latin typeface="Abadi"/>
              </a:rPr>
              <a:t>Payload vs. Launch Outcome scatter plot for all sites</a:t>
            </a:r>
          </a:p>
        </p:txBody>
      </p:sp>
      <p:pic>
        <p:nvPicPr>
          <p:cNvPr id="4" name="Imagen 3">
            <a:extLst>
              <a:ext uri="{FF2B5EF4-FFF2-40B4-BE49-F238E27FC236}">
                <a16:creationId xmlns:a16="http://schemas.microsoft.com/office/drawing/2014/main" id="{1F754216-A4DD-4140-8CA0-A1617FBD77FF}"/>
              </a:ext>
            </a:extLst>
          </p:cNvPr>
          <p:cNvPicPr>
            <a:picLocks noChangeAspect="1"/>
          </p:cNvPicPr>
          <p:nvPr/>
        </p:nvPicPr>
        <p:blipFill>
          <a:blip r:embed="rId3"/>
          <a:stretch>
            <a:fillRect/>
          </a:stretch>
        </p:blipFill>
        <p:spPr>
          <a:xfrm>
            <a:off x="978726" y="2262904"/>
            <a:ext cx="10234547" cy="32235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515601" cy="429749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who has the highest classification accuracy is 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B7014873-4E29-311A-0DC5-DFD16463070E}"/>
              </a:ext>
            </a:extLst>
          </p:cNvPr>
          <p:cNvPicPr>
            <a:picLocks noChangeAspect="1"/>
          </p:cNvPicPr>
          <p:nvPr/>
        </p:nvPicPr>
        <p:blipFill>
          <a:blip r:embed="rId3"/>
          <a:stretch>
            <a:fillRect/>
          </a:stretch>
        </p:blipFill>
        <p:spPr>
          <a:xfrm>
            <a:off x="4074153" y="2021195"/>
            <a:ext cx="4043694" cy="28156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43468"/>
            <a:ext cx="9477960" cy="7983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the best performing model. Accuracy of knn_cv on the test data using the method score.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FC8348C7-5CAC-FBE9-BE32-E49D98AA36EE}"/>
              </a:ext>
            </a:extLst>
          </p:cNvPr>
          <p:cNvPicPr>
            <a:picLocks noChangeAspect="1"/>
          </p:cNvPicPr>
          <p:nvPr/>
        </p:nvPicPr>
        <p:blipFill>
          <a:blip r:embed="rId3"/>
          <a:stretch>
            <a:fillRect/>
          </a:stretch>
        </p:blipFill>
        <p:spPr>
          <a:xfrm>
            <a:off x="3596423" y="2441779"/>
            <a:ext cx="4999153" cy="427519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Machine learning techniques were applied to predict the landing success of the first leg of the rocket, using models such as logistic regression, decision tree and SVM.</a:t>
            </a:r>
          </a:p>
          <a:p>
            <a:pPr>
              <a:lnSpc>
                <a:spcPct val="100000"/>
              </a:lnSpc>
              <a:spcBef>
                <a:spcPts val="1400"/>
              </a:spcBef>
            </a:pPr>
            <a:r>
              <a:rPr lang="en-US" sz="2200" dirty="0">
                <a:solidFill>
                  <a:schemeClr val="accent3">
                    <a:lumMod val="25000"/>
                  </a:schemeClr>
                </a:solidFill>
                <a:latin typeface="Abadi" panose="020B0604020104020204" pitchFamily="34" charset="0"/>
              </a:rPr>
              <a:t>Different models were compared using metrics such as precision and accuracy, identifying which ones offer better predictions based on variables such as launch site, orbit type and payload.</a:t>
            </a:r>
          </a:p>
          <a:p>
            <a:pPr>
              <a:lnSpc>
                <a:spcPct val="100000"/>
              </a:lnSpc>
              <a:spcBef>
                <a:spcPts val="1400"/>
              </a:spcBef>
            </a:pPr>
            <a:r>
              <a:rPr lang="en-US" sz="2200" dirty="0">
                <a:solidFill>
                  <a:schemeClr val="accent3">
                    <a:lumMod val="25000"/>
                  </a:schemeClr>
                </a:solidFill>
                <a:latin typeface="Abadi" panose="020B0604020104020204" pitchFamily="34" charset="0"/>
              </a:rPr>
              <a:t>The project helps to make informed data science decisions.</a:t>
            </a:r>
          </a:p>
          <a:p>
            <a:pPr>
              <a:lnSpc>
                <a:spcPct val="100000"/>
              </a:lnSpc>
              <a:spcBef>
                <a:spcPts val="1400"/>
              </a:spcBef>
            </a:pPr>
            <a:r>
              <a:rPr lang="en-US" sz="2200" dirty="0">
                <a:solidFill>
                  <a:schemeClr val="accent3">
                    <a:lumMod val="25000"/>
                  </a:schemeClr>
                </a:solidFill>
                <a:latin typeface="Abadi" panose="020B0604020104020204" pitchFamily="34" charset="0"/>
              </a:rPr>
              <a:t>This experience simulates a real use case in the aerospace industry, showing how data science can support critical decisions in space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99703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s-MX" sz="6600" b="0" dirty="0">
                <a:solidFill>
                  <a:srgbClr val="0F1114"/>
                </a:solidFill>
                <a:effectLst/>
                <a:latin typeface="Source Sans Pro" panose="020B0503030403020204" pitchFamily="34" charset="0"/>
              </a:rPr>
              <a:t>Data Collection API</a:t>
            </a:r>
          </a:p>
          <a:p>
            <a:pPr lvl="1">
              <a:lnSpc>
                <a:spcPct val="120000"/>
              </a:lnSpc>
              <a:spcBef>
                <a:spcPts val="1400"/>
              </a:spcBef>
            </a:pPr>
            <a:r>
              <a:rPr lang="en-US" sz="6600" b="0" dirty="0">
                <a:solidFill>
                  <a:srgbClr val="0F1114"/>
                </a:solidFill>
                <a:effectLst/>
                <a:latin typeface="Source Sans Pro" panose="020B0503030403020204" pitchFamily="34" charset="0"/>
              </a:rPr>
              <a:t>Data Collection with Web Scraping</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952"/>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ea typeface="Source Sans Pro" panose="020B0503030403020204" pitchFamily="34" charset="0"/>
              </a:rPr>
              <a:t>Falcon 9 space X data was collected by different methods and from different sources.</a:t>
            </a:r>
          </a:p>
          <a:p>
            <a:pPr>
              <a:lnSpc>
                <a:spcPct val="100000"/>
              </a:lnSpc>
              <a:spcBef>
                <a:spcPts val="1400"/>
              </a:spcBef>
            </a:pPr>
            <a:r>
              <a:rPr lang="en-US" sz="1800" dirty="0">
                <a:solidFill>
                  <a:schemeClr val="accent3">
                    <a:lumMod val="25000"/>
                  </a:schemeClr>
                </a:solidFill>
                <a:latin typeface="Source Sans Pro" panose="020B0503030403020204" pitchFamily="34" charset="0"/>
                <a:ea typeface="Source Sans Pro" panose="020B0503030403020204" pitchFamily="34" charset="0"/>
              </a:rPr>
              <a:t>Get request to the SpaceX API. Request and parse the SpaceX launch data using the GET request. JSON.</a:t>
            </a:r>
          </a:p>
          <a:p>
            <a:pPr>
              <a:lnSpc>
                <a:spcPct val="100000"/>
              </a:lnSpc>
              <a:spcBef>
                <a:spcPts val="1400"/>
              </a:spcBef>
            </a:pPr>
            <a:r>
              <a:rPr lang="en-US" sz="1800" dirty="0">
                <a:solidFill>
                  <a:schemeClr val="accent3">
                    <a:lumMod val="25000"/>
                  </a:schemeClr>
                </a:solidFill>
                <a:latin typeface="Source Sans Pro" panose="020B0503030403020204" pitchFamily="34" charset="0"/>
                <a:ea typeface="Source Sans Pro" panose="020B0503030403020204" pitchFamily="34" charset="0"/>
              </a:rPr>
              <a:t>Web scraping to compile historical Falcon 9 launch records from a Wikipedia page titled </a:t>
            </a:r>
            <a:r>
              <a:rPr lang="en-US" sz="1800" b="1" dirty="0">
                <a:solidFill>
                  <a:schemeClr val="accent3">
                    <a:lumMod val="25000"/>
                  </a:schemeClr>
                </a:solidFill>
                <a:latin typeface="Source Sans Pro" panose="020B0503030403020204" pitchFamily="34" charset="0"/>
                <a:ea typeface="Source Sans Pro" panose="020B0503030403020204" pitchFamily="34" charset="0"/>
              </a:rPr>
              <a:t>List of Falcon 9 and Falcon Heavy launches</a:t>
            </a:r>
            <a:r>
              <a:rPr lang="en-US" sz="1800" dirty="0">
                <a:solidFill>
                  <a:schemeClr val="accent3">
                    <a:lumMod val="25000"/>
                  </a:schemeClr>
                </a:solidFill>
                <a:latin typeface="Source Sans Pro" panose="020B0503030403020204" pitchFamily="34" charset="0"/>
                <a:ea typeface="Source Sans Pro" panose="020B0503030403020204" pitchFamily="34" charset="0"/>
              </a:rPr>
              <a:t>. Extract all column/variable names from the HTML table header. BeautifulSoup.</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a:extLst>
              <a:ext uri="{FF2B5EF4-FFF2-40B4-BE49-F238E27FC236}">
                <a16:creationId xmlns:a16="http://schemas.microsoft.com/office/drawing/2014/main" id="{341C6A62-E746-76F1-5A00-423ECB8BA5C1}"/>
              </a:ext>
            </a:extLst>
          </p:cNvPr>
          <p:cNvPicPr>
            <a:picLocks noChangeAspect="1"/>
          </p:cNvPicPr>
          <p:nvPr/>
        </p:nvPicPr>
        <p:blipFill>
          <a:blip r:embed="rId3"/>
          <a:stretch>
            <a:fillRect/>
          </a:stretch>
        </p:blipFill>
        <p:spPr>
          <a:xfrm>
            <a:off x="2651760" y="3429001"/>
            <a:ext cx="5898246" cy="28903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442629"/>
            <a:ext cx="4084321" cy="4854575"/>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7200" dirty="0">
                <a:solidFill>
                  <a:schemeClr val="accent3">
                    <a:lumMod val="25000"/>
                  </a:schemeClr>
                </a:solidFill>
                <a:latin typeface="Abadi" panose="020B0604020104020204" pitchFamily="34" charset="0"/>
              </a:rPr>
              <a:t>Let's start requesting rocket launch data from SpaceX API with the following URL:</a:t>
            </a:r>
          </a:p>
          <a:p>
            <a:pPr marL="457200" lvl="1" indent="0">
              <a:lnSpc>
                <a:spcPct val="100000"/>
              </a:lnSpc>
              <a:spcBef>
                <a:spcPts val="1400"/>
              </a:spcBef>
              <a:buNone/>
            </a:pPr>
            <a:r>
              <a:rPr lang="en-US" sz="7200" dirty="0">
                <a:solidFill>
                  <a:schemeClr val="accent1"/>
                </a:solidFill>
                <a:latin typeface="Abadi"/>
                <a:hlinkClick r:id="rId3"/>
              </a:rPr>
              <a:t>https://api.spacexdata.com/v4/launches/past</a:t>
            </a:r>
            <a:endParaRPr lang="en-US" sz="7200" dirty="0">
              <a:solidFill>
                <a:schemeClr val="accent3">
                  <a:lumMod val="25000"/>
                </a:schemeClr>
              </a:solidFill>
              <a:latin typeface="Abadi" panose="020B0604020104020204" pitchFamily="34" charset="0"/>
            </a:endParaRPr>
          </a:p>
          <a:p>
            <a:pPr>
              <a:lnSpc>
                <a:spcPct val="100000"/>
              </a:lnSpc>
              <a:spcBef>
                <a:spcPts val="1400"/>
              </a:spcBef>
            </a:pPr>
            <a:r>
              <a:rPr lang="en-US" sz="7200" b="0" i="0" dirty="0">
                <a:effectLst/>
                <a:latin typeface="Abadi" panose="020B0604020104020204" pitchFamily="34" charset="0"/>
              </a:rPr>
              <a:t>To make the requested JSON results more consistent, </a:t>
            </a:r>
            <a:r>
              <a:rPr lang="en-US" sz="7200" dirty="0">
                <a:latin typeface="Abadi" panose="020B0604020104020204" pitchFamily="34" charset="0"/>
              </a:rPr>
              <a:t>I</a:t>
            </a:r>
            <a:r>
              <a:rPr lang="en-US" sz="7200" b="0" i="0" dirty="0">
                <a:effectLst/>
                <a:latin typeface="Abadi" panose="020B0604020104020204" pitchFamily="34" charset="0"/>
              </a:rPr>
              <a:t> </a:t>
            </a:r>
            <a:r>
              <a:rPr lang="en-US" sz="7200" b="0" i="0" dirty="0" err="1">
                <a:effectLst/>
                <a:latin typeface="Abadi" panose="020B0604020104020204" pitchFamily="34" charset="0"/>
              </a:rPr>
              <a:t>useed</a:t>
            </a:r>
            <a:r>
              <a:rPr lang="en-US" sz="7200" b="0" i="0" dirty="0">
                <a:effectLst/>
                <a:latin typeface="Abadi" panose="020B0604020104020204" pitchFamily="34" charset="0"/>
              </a:rPr>
              <a:t> the following static response object for this project.</a:t>
            </a:r>
          </a:p>
          <a:p>
            <a:pPr marL="0" indent="0">
              <a:lnSpc>
                <a:spcPct val="100000"/>
              </a:lnSpc>
              <a:spcBef>
                <a:spcPts val="1400"/>
              </a:spcBef>
              <a:buNone/>
            </a:pPr>
            <a:endParaRPr lang="en-US" sz="7200" dirty="0">
              <a:solidFill>
                <a:schemeClr val="accent1"/>
              </a:solidFill>
              <a:latin typeface="Abadi"/>
            </a:endParaRPr>
          </a:p>
          <a:p>
            <a:pPr>
              <a:lnSpc>
                <a:spcPct val="100000"/>
              </a:lnSpc>
              <a:spcBef>
                <a:spcPts val="1400"/>
              </a:spcBef>
            </a:pPr>
            <a:r>
              <a:rPr lang="en-US" sz="7200" dirty="0">
                <a:solidFill>
                  <a:schemeClr val="accent3">
                    <a:lumMod val="25000"/>
                  </a:schemeClr>
                </a:solidFill>
                <a:latin typeface="Abadi" panose="020B0604020104020204" pitchFamily="34" charset="0"/>
              </a:rPr>
              <a:t>GitHub SpaceX API calls </a:t>
            </a:r>
            <a:r>
              <a:rPr lang="en-US" sz="7200" dirty="0" err="1">
                <a:solidFill>
                  <a:schemeClr val="accent3">
                    <a:lumMod val="25000"/>
                  </a:schemeClr>
                </a:solidFill>
                <a:latin typeface="Abadi" panose="020B0604020104020204" pitchFamily="34" charset="0"/>
              </a:rPr>
              <a:t>notebook:https</a:t>
            </a:r>
            <a:r>
              <a:rPr lang="en-US" sz="7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6400" dirty="0">
                <a:solidFill>
                  <a:schemeClr val="accent3">
                    <a:lumMod val="25000"/>
                  </a:schemeClr>
                </a:solidFill>
                <a:latin typeface="Abadi" panose="020B0604020104020204" pitchFamily="34" charset="0"/>
                <a:hlinkClick r:id="rId4"/>
              </a:rPr>
              <a:t>https://github.com/Diego-Asturiano/Data_Science_Capstone_Falcon9_SpaceX_Launch/blob/97debc8c469fb2301999bc7af02e6168c285020a/1.1%20Collection%20API.ipynb</a:t>
            </a:r>
            <a:endParaRPr lang="en-US" sz="6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7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Imagen 10">
            <a:extLst>
              <a:ext uri="{FF2B5EF4-FFF2-40B4-BE49-F238E27FC236}">
                <a16:creationId xmlns:a16="http://schemas.microsoft.com/office/drawing/2014/main" id="{AF66B105-74BA-17BC-5F95-75D75408F012}"/>
              </a:ext>
            </a:extLst>
          </p:cNvPr>
          <p:cNvPicPr>
            <a:picLocks noChangeAspect="1"/>
          </p:cNvPicPr>
          <p:nvPr/>
        </p:nvPicPr>
        <p:blipFill>
          <a:blip r:embed="rId5"/>
          <a:stretch>
            <a:fillRect/>
          </a:stretch>
        </p:blipFill>
        <p:spPr>
          <a:xfrm>
            <a:off x="5008881" y="1442629"/>
            <a:ext cx="7013151" cy="2103302"/>
          </a:xfrm>
          <a:prstGeom prst="rect">
            <a:avLst/>
          </a:prstGeom>
        </p:spPr>
      </p:pic>
      <p:pic>
        <p:nvPicPr>
          <p:cNvPr id="15" name="Imagen 14">
            <a:extLst>
              <a:ext uri="{FF2B5EF4-FFF2-40B4-BE49-F238E27FC236}">
                <a16:creationId xmlns:a16="http://schemas.microsoft.com/office/drawing/2014/main" id="{D3D8AEA0-2290-9B22-2069-C520DEED6F1A}"/>
              </a:ext>
            </a:extLst>
          </p:cNvPr>
          <p:cNvPicPr>
            <a:picLocks noChangeAspect="1"/>
          </p:cNvPicPr>
          <p:nvPr/>
        </p:nvPicPr>
        <p:blipFill>
          <a:blip r:embed="rId6"/>
          <a:stretch>
            <a:fillRect/>
          </a:stretch>
        </p:blipFill>
        <p:spPr>
          <a:xfrm>
            <a:off x="5008881" y="3592741"/>
            <a:ext cx="7013152" cy="210330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313842"/>
            <a:ext cx="5268253" cy="5544158"/>
          </a:xfrm>
          <a:prstGeom prst="rect">
            <a:avLst/>
          </a:prstGeom>
        </p:spPr>
        <p:txBody>
          <a:bodyPr lIns="91440" tIns="45720" rIns="91440" bIns="45720" anchor="t">
            <a:noAutofit/>
          </a:bodyPr>
          <a:lstStyle/>
          <a:p>
            <a:pPr algn="l">
              <a:spcBef>
                <a:spcPts val="907"/>
              </a:spcBef>
              <a:spcAft>
                <a:spcPts val="605"/>
              </a:spcAft>
            </a:pPr>
            <a:r>
              <a:rPr lang="en-US" sz="1800" b="0" i="0" dirty="0">
                <a:effectLst/>
                <a:latin typeface="Abadi" panose="020B0604020104020204" pitchFamily="34" charset="0"/>
              </a:rPr>
              <a:t>Request the Falcon9 Launch Wiki page from its URL:</a:t>
            </a:r>
          </a:p>
          <a:p>
            <a:pPr marL="457200" lvl="1" indent="0">
              <a:spcBef>
                <a:spcPts val="907"/>
              </a:spcBef>
              <a:spcAft>
                <a:spcPts val="605"/>
              </a:spcAft>
              <a:buNone/>
            </a:pPr>
            <a:r>
              <a:rPr lang="en-US" sz="1800" b="0" i="0" dirty="0">
                <a:solidFill>
                  <a:schemeClr val="accent1"/>
                </a:solidFill>
                <a:effectLst/>
                <a:latin typeface="Abadi" panose="020B0604020104020204" pitchFamily="34" charset="0"/>
                <a:hlinkClick r:id="rId3"/>
              </a:rPr>
              <a:t>https://en.wikipedia.org/w/index.php?title=List_of_Falcon_9_and_Falcon_Heavy_launches&amp;oldid=1027686922</a:t>
            </a:r>
            <a:endParaRPr lang="en-US" sz="1800" b="0" i="0" dirty="0">
              <a:solidFill>
                <a:schemeClr val="accent1"/>
              </a:solidFill>
              <a:effectLst/>
              <a:latin typeface="Abadi" panose="020B0604020104020204" pitchFamily="34" charset="0"/>
            </a:endParaRPr>
          </a:p>
          <a:p>
            <a:pPr algn="l">
              <a:spcBef>
                <a:spcPts val="907"/>
              </a:spcBef>
              <a:spcAft>
                <a:spcPts val="605"/>
              </a:spcAft>
            </a:pPr>
            <a:r>
              <a:rPr lang="en-US" sz="1800" dirty="0">
                <a:latin typeface="Abadi" panose="020B0604020104020204" pitchFamily="34" charset="0"/>
              </a:rPr>
              <a:t>L</a:t>
            </a:r>
            <a:r>
              <a:rPr lang="en-US" sz="1800" b="0" i="0" dirty="0">
                <a:effectLst/>
                <a:latin typeface="Abadi" panose="020B0604020104020204" pitchFamily="34" charset="0"/>
              </a:rPr>
              <a:t>et's perform an HTTP GET method to request the Falcon9 Launch HTML page, as an HTTP response.</a:t>
            </a:r>
            <a:endParaRPr lang="en-US" sz="1800" b="0" i="0" dirty="0">
              <a:solidFill>
                <a:schemeClr val="accent1"/>
              </a:solidFill>
              <a:effectLst/>
              <a:latin typeface="Abadi" panose="020B0604020104020204" pitchFamily="34" charset="0"/>
            </a:endParaRPr>
          </a:p>
          <a:p>
            <a:pPr>
              <a:lnSpc>
                <a:spcPct val="100000"/>
              </a:lnSpc>
              <a:spcBef>
                <a:spcPts val="1400"/>
              </a:spcBef>
            </a:pPr>
            <a:r>
              <a:rPr lang="en-US" sz="1800" b="0" i="0" dirty="0">
                <a:effectLst/>
                <a:latin typeface="Abadi" panose="020B0604020104020204" pitchFamily="34" charset="0"/>
              </a:rPr>
              <a:t>Extract all column names from the HTML table header. </a:t>
            </a:r>
            <a:r>
              <a:rPr lang="en-US" sz="1800" dirty="0">
                <a:latin typeface="Abadi" panose="020B0604020104020204" pitchFamily="34" charset="0"/>
              </a:rPr>
              <a:t>Then, c</a:t>
            </a:r>
            <a:r>
              <a:rPr lang="en-US" sz="1800" b="0" i="0" dirty="0">
                <a:effectLst/>
                <a:latin typeface="Abadi" panose="020B0604020104020204" pitchFamily="34" charset="0"/>
              </a:rPr>
              <a:t>reate a data frame by parsing the launch HTML tables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of the completed web scraping notebook:</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4"/>
              </a:rPr>
              <a:t>https://github.com/Diego-Asturiano/Data_Science_Capstone_Falcon9_SpaceX_Launch/blob/97debc8c469fb2301999bc7af02e6168c285020a/1.2%20Webscraping.ipynb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26163086-ACDD-879A-B32D-325F301715A2}"/>
              </a:ext>
            </a:extLst>
          </p:cNvPr>
          <p:cNvPicPr>
            <a:picLocks noChangeAspect="1"/>
          </p:cNvPicPr>
          <p:nvPr/>
        </p:nvPicPr>
        <p:blipFill>
          <a:blip r:embed="rId5"/>
          <a:stretch>
            <a:fillRect/>
          </a:stretch>
        </p:blipFill>
        <p:spPr>
          <a:xfrm>
            <a:off x="6096000" y="1392499"/>
            <a:ext cx="5743707" cy="435243"/>
          </a:xfrm>
          <a:prstGeom prst="rect">
            <a:avLst/>
          </a:prstGeom>
        </p:spPr>
      </p:pic>
      <p:pic>
        <p:nvPicPr>
          <p:cNvPr id="9" name="Imagen 8">
            <a:extLst>
              <a:ext uri="{FF2B5EF4-FFF2-40B4-BE49-F238E27FC236}">
                <a16:creationId xmlns:a16="http://schemas.microsoft.com/office/drawing/2014/main" id="{5E346396-3B42-5C3C-B2E9-07E4ACAB1237}"/>
              </a:ext>
            </a:extLst>
          </p:cNvPr>
          <p:cNvPicPr>
            <a:picLocks noChangeAspect="1"/>
          </p:cNvPicPr>
          <p:nvPr/>
        </p:nvPicPr>
        <p:blipFill>
          <a:blip r:embed="rId6"/>
          <a:stretch>
            <a:fillRect/>
          </a:stretch>
        </p:blipFill>
        <p:spPr>
          <a:xfrm>
            <a:off x="6049140" y="1772982"/>
            <a:ext cx="5837426" cy="2827265"/>
          </a:xfrm>
          <a:prstGeom prst="rect">
            <a:avLst/>
          </a:prstGeom>
        </p:spPr>
      </p:pic>
      <p:pic>
        <p:nvPicPr>
          <p:cNvPr id="12" name="Imagen 11">
            <a:extLst>
              <a:ext uri="{FF2B5EF4-FFF2-40B4-BE49-F238E27FC236}">
                <a16:creationId xmlns:a16="http://schemas.microsoft.com/office/drawing/2014/main" id="{BB1BA9F6-DA19-073D-88E7-B41DC7F71EE3}"/>
              </a:ext>
            </a:extLst>
          </p:cNvPr>
          <p:cNvPicPr>
            <a:picLocks noChangeAspect="1"/>
          </p:cNvPicPr>
          <p:nvPr/>
        </p:nvPicPr>
        <p:blipFill>
          <a:blip r:embed="rId7"/>
          <a:stretch>
            <a:fillRect/>
          </a:stretch>
        </p:blipFill>
        <p:spPr>
          <a:xfrm>
            <a:off x="6094864" y="4585314"/>
            <a:ext cx="5791702" cy="176037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7293</TotalTime>
  <Words>2121</Words>
  <Application>Microsoft Office PowerPoint</Application>
  <PresentationFormat>Panorámica</PresentationFormat>
  <Paragraphs>281</Paragraphs>
  <Slides>50</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50</vt:i4>
      </vt:variant>
    </vt:vector>
  </HeadingPairs>
  <TitlesOfParts>
    <vt:vector size="59" baseType="lpstr">
      <vt:lpstr>Abadi</vt:lpstr>
      <vt:lpstr>Arial</vt:lpstr>
      <vt:lpstr>Calibri</vt:lpstr>
      <vt:lpstr>Courier New</vt:lpstr>
      <vt:lpstr>IBM Plex Mono SemiBold</vt:lpstr>
      <vt:lpstr>menlo</vt:lpstr>
      <vt:lpstr>Source Sans Pro</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Diego Asturiano Calva</cp:lastModifiedBy>
  <cp:revision>215</cp:revision>
  <dcterms:created xsi:type="dcterms:W3CDTF">2021-04-29T18:58:34Z</dcterms:created>
  <dcterms:modified xsi:type="dcterms:W3CDTF">2025-05-22T01:29:08Z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